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6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7.02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7.02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7670430804271E-4"/>
          <c:y val="2.0626228629114615E-3"/>
          <c:w val="0.97747210972063525"/>
          <c:h val="0.676604136850719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10 GEN 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22'!$I$17:$AF$17</c:f>
              <c:numCache>
                <c:formatCode>General</c:formatCode>
                <c:ptCount val="2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A5-41BC-A017-C4B988209DAD}"/>
            </c:ext>
          </c:extLst>
        </c:ser>
        <c:ser>
          <c:idx val="1"/>
          <c:order val="1"/>
          <c:tx>
            <c:strRef>
              <c:f>'dal 15 gennaio al 10 GEN 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22'!$I$18:$AF$18</c:f>
              <c:numCache>
                <c:formatCode>General</c:formatCode>
                <c:ptCount val="24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A5-41BC-A017-C4B988209DAD}"/>
            </c:ext>
          </c:extLst>
        </c:ser>
        <c:ser>
          <c:idx val="2"/>
          <c:order val="2"/>
          <c:tx>
            <c:strRef>
              <c:f>'dal 15 gennaio al 10 GEN 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22'!$I$19:$AF$19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A5-41BC-A017-C4B988209DAD}"/>
            </c:ext>
          </c:extLst>
        </c:ser>
        <c:ser>
          <c:idx val="3"/>
          <c:order val="3"/>
          <c:tx>
            <c:strRef>
              <c:f>'dal 15 gennaio al 10 GEN 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22'!$I$20:$AF$20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A5-41BC-A017-C4B988209DAD}"/>
            </c:ext>
          </c:extLst>
        </c:ser>
        <c:ser>
          <c:idx val="4"/>
          <c:order val="4"/>
          <c:tx>
            <c:strRef>
              <c:f>'dal 15 gennaio al 10 GEN 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22'!$I$21:$AF$21</c:f>
              <c:numCache>
                <c:formatCode>General</c:formatCode>
                <c:ptCount val="2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A5-41BC-A017-C4B988209DAD}"/>
            </c:ext>
          </c:extLst>
        </c:ser>
        <c:ser>
          <c:idx val="5"/>
          <c:order val="5"/>
          <c:tx>
            <c:strRef>
              <c:f>'dal 15 gennaio al 10 GEN 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22'!$I$22:$AF$22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A5-41BC-A017-C4B988209DAD}"/>
            </c:ext>
          </c:extLst>
        </c:ser>
        <c:ser>
          <c:idx val="6"/>
          <c:order val="6"/>
          <c:tx>
            <c:strRef>
              <c:f>'dal 15 gennaio al 10 GEN 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22'!$I$23:$AF$23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A5-41BC-A017-C4B988209DAD}"/>
            </c:ext>
          </c:extLst>
        </c:ser>
        <c:ser>
          <c:idx val="7"/>
          <c:order val="7"/>
          <c:tx>
            <c:strRef>
              <c:f>'dal 15 gennaio al 10 GEN 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22'!$I$24:$AF$24</c:f>
              <c:numCache>
                <c:formatCode>General</c:formatCode>
                <c:ptCount val="2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A5-41BC-A017-C4B988209DAD}"/>
            </c:ext>
          </c:extLst>
        </c:ser>
        <c:ser>
          <c:idx val="8"/>
          <c:order val="8"/>
          <c:tx>
            <c:strRef>
              <c:f>'dal 15 gennaio al 10 GEN 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258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471972086081372E-2"/>
                      <c:h val="4.951213080168775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0F6-484C-9151-51CEE7318F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10 GEN 22'!$I$16:$AF$16</c:f>
              <c:strCache>
                <c:ptCount val="24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31.01</c:v>
                </c:pt>
                <c:pt idx="23">
                  <c:v>07-feb</c:v>
                </c:pt>
              </c:strCache>
            </c:strRef>
          </c:cat>
          <c:val>
            <c:numRef>
              <c:f>'dal 15 gennaio al 10 GEN 22'!$I$25:$AF$25</c:f>
              <c:numCache>
                <c:formatCode>General</c:formatCode>
                <c:ptCount val="24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A5-41BC-A017-C4B988209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90643051802429"/>
          <c:y val="0.8086552224880118"/>
          <c:w val="0.71738688913885762"/>
          <c:h val="0.119453546352591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10 GEN 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10 GEN 22'!$I$31:$AW$31</c:f>
              <c:strCache>
                <c:ptCount val="4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40">
                  <c:v>07.02</c:v>
                </c:pt>
              </c:strCache>
            </c:strRef>
          </c:cat>
          <c:val>
            <c:numRef>
              <c:f>'dal 15 gennaio al 10 GEN 22'!$I$32:$AW$32</c:f>
              <c:numCache>
                <c:formatCode>General</c:formatCode>
                <c:ptCount val="41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F-4C20-AB79-6F0DA5DD7222}"/>
            </c:ext>
          </c:extLst>
        </c:ser>
        <c:ser>
          <c:idx val="1"/>
          <c:order val="1"/>
          <c:tx>
            <c:strRef>
              <c:f>'dal 15 gennaio al 10 GEN 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10 GEN 22'!$I$31:$AW$31</c:f>
              <c:strCache>
                <c:ptCount val="4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40">
                  <c:v>07.02</c:v>
                </c:pt>
              </c:strCache>
            </c:strRef>
          </c:cat>
          <c:val>
            <c:numRef>
              <c:f>'dal 15 gennaio al 10 GEN 22'!$I$33:$AW$33</c:f>
              <c:numCache>
                <c:formatCode>General</c:formatCode>
                <c:ptCount val="41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F-4C20-AB79-6F0DA5DD7222}"/>
            </c:ext>
          </c:extLst>
        </c:ser>
        <c:ser>
          <c:idx val="2"/>
          <c:order val="2"/>
          <c:tx>
            <c:strRef>
              <c:f>'dal 15 gennaio al 10 GEN 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2F-4C20-AB79-6F0DA5DD722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2F-4C20-AB79-6F0DA5DD7222}"/>
                </c:ext>
              </c:extLst>
            </c:dLbl>
            <c:dLbl>
              <c:idx val="2"/>
              <c:layout>
                <c:manualLayout>
                  <c:x val="5.8339401953926328E-3"/>
                  <c:y val="5.7978702016054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895449672815318E-2"/>
                      <c:h val="0.117278085410427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52F-4C20-AB79-6F0DA5DD722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2F-4C20-AB79-6F0DA5DD722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2F-4C20-AB79-6F0DA5DD722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2F-4C20-AB79-6F0DA5DD722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2F-4C20-AB79-6F0DA5DD7222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2F-4C20-AB79-6F0DA5DD722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2F-4C20-AB79-6F0DA5DD722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2F-4C20-AB79-6F0DA5DD7222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2F-4C20-AB79-6F0DA5DD722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2F-4C20-AB79-6F0DA5DD7222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2F-4C20-AB79-6F0DA5DD722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2F-4C20-AB79-6F0DA5DD7222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52F-4C20-AB79-6F0DA5DD722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2F-4C20-AB79-6F0DA5DD7222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52F-4C20-AB79-6F0DA5DD722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52F-4C20-AB79-6F0DA5DD722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52F-4C20-AB79-6F0DA5DD722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52F-4C20-AB79-6F0DA5DD7222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52F-4C20-AB79-6F0DA5DD7222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52F-4C20-AB79-6F0DA5DD7222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52F-4C20-AB79-6F0DA5DD7222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52F-4C20-AB79-6F0DA5DD7222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52F-4C20-AB79-6F0DA5DD7222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52F-4C20-AB79-6F0DA5DD7222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52F-4C20-AB79-6F0DA5DD7222}"/>
                </c:ext>
              </c:extLst>
            </c:dLbl>
            <c:dLbl>
              <c:idx val="38"/>
              <c:layout>
                <c:manualLayout>
                  <c:x val="-3.803699855854762E-2"/>
                  <c:y val="0.112838784992375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52F-4C20-AB79-6F0DA5DD7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'dal 15 gennaio al 10 GEN 22'!$I$31:$AW$31</c:f>
              <c:strCache>
                <c:ptCount val="4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40">
                  <c:v>07.02</c:v>
                </c:pt>
              </c:strCache>
            </c:strRef>
          </c:cat>
          <c:val>
            <c:numRef>
              <c:f>'dal 15 gennaio al 10 GEN 22'!$I$34:$AW$34</c:f>
              <c:numCache>
                <c:formatCode>General</c:formatCode>
                <c:ptCount val="41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F52F-4C20-AB79-6F0DA5DD7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2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rgbClr val="002060"/>
                </a:solidFill>
              </a:rPr>
              <a:t>Persone detenute positive al Covid-19 in Italia</a:t>
            </a:r>
          </a:p>
        </c:rich>
      </c:tx>
      <c:layout>
        <c:manualLayout>
          <c:xMode val="edge"/>
          <c:yMode val="edge"/>
          <c:x val="0.20846922805678594"/>
          <c:y val="2.7102489704157993E-2"/>
        </c:manualLayout>
      </c:layout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2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Foglio1!$B$3:$B$25</c:f>
              <c:numCache>
                <c:formatCode>General</c:formatCode>
                <c:ptCount val="2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7-4834-A95B-E1EE8A3BDF89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Foglio1!$C$3:$C$25</c:f>
              <c:numCache>
                <c:formatCode>General</c:formatCode>
                <c:ptCount val="2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7-4834-A95B-E1EE8A3BDF89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Foglio1!$D$3:$D$25</c:f>
              <c:numCache>
                <c:formatCode>General</c:formatCode>
                <c:ptCount val="2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67-4834-A95B-E1EE8A3BDF89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Foglio1!$E$3:$E$25</c:f>
              <c:numCache>
                <c:formatCode>General</c:formatCode>
                <c:ptCount val="2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67-4834-A95B-E1EE8A3BD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0.86557</cdr:x>
      <cdr:y>0.04255</cdr:y>
    </cdr:from>
    <cdr:to>
      <cdr:x>0.89496</cdr:x>
      <cdr:y>0.12349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450025" y="384077"/>
          <a:ext cx="490603" cy="73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329</a:t>
          </a:r>
        </a:p>
      </cdr:txBody>
    </cdr:sp>
  </cdr:relSizeAnchor>
  <cdr:relSizeAnchor xmlns:cdr="http://schemas.openxmlformats.org/drawingml/2006/chartDrawing">
    <cdr:from>
      <cdr:x>0.89716</cdr:x>
      <cdr:y>0.19482</cdr:y>
    </cdr:from>
    <cdr:to>
      <cdr:x>0.95021</cdr:x>
      <cdr:y>0.28647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0679885" y="1061049"/>
          <a:ext cx="631581" cy="499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258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/>
              <a:t>Situazione della diffusione del Covid-19 tra i detenuti reclusi negli Istituti di Pena del Lazio dal 15 gennaio 2021 al 7 febbraio 2022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47674"/>
              </p:ext>
            </p:extLst>
          </p:nvPr>
        </p:nvGraphicFramePr>
        <p:xfrm>
          <a:off x="118870" y="896112"/>
          <a:ext cx="11834316" cy="5964642"/>
        </p:xfrm>
        <a:graphic>
          <a:graphicData uri="http://schemas.openxmlformats.org/drawingml/2006/table">
            <a:tbl>
              <a:tblPr/>
              <a:tblGrid>
                <a:gridCol w="749228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2966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426070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604672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50258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10437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494731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71180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769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027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57475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54421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99555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42102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29656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12062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71493">
                  <a:extLst>
                    <a:ext uri="{9D8B030D-6E8A-4147-A177-3AD203B41FA5}">
                      <a16:colId xmlns:a16="http://schemas.microsoft.com/office/drawing/2014/main" val="1618464286"/>
                    </a:ext>
                  </a:extLst>
                </a:gridCol>
                <a:gridCol w="471493">
                  <a:extLst>
                    <a:ext uri="{9D8B030D-6E8A-4147-A177-3AD203B41FA5}">
                      <a16:colId xmlns:a16="http://schemas.microsoft.com/office/drawing/2014/main" val="3546802450"/>
                    </a:ext>
                  </a:extLst>
                </a:gridCol>
                <a:gridCol w="404859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64809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03489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59683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59683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59683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</a:tblGrid>
              <a:tr h="6432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 genn.22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860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5372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5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536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6551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323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860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652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10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633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1277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5119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17049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Situazione della diffusione del Covid-19 tra i detenuti reclusi negli Istituti di Pena del Lazio dal 15 gennaio al 7 febbraio 2022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751710"/>
              </p:ext>
            </p:extLst>
          </p:nvPr>
        </p:nvGraphicFramePr>
        <p:xfrm>
          <a:off x="243840" y="1197460"/>
          <a:ext cx="11689079" cy="577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Andamento della diffusione del Covid-19 tra i detenuti reclusi nell’insieme degli Istituti di Pena del Lazio dal 15 gennaio 2021 al </a:t>
            </a:r>
            <a:r>
              <a:rPr lang="it-IT" b="1"/>
              <a:t>7 febbraio </a:t>
            </a:r>
            <a:r>
              <a:rPr lang="it-IT" b="1" dirty="0"/>
              <a:t>2022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112038"/>
              </p:ext>
            </p:extLst>
          </p:nvPr>
        </p:nvGraphicFramePr>
        <p:xfrm>
          <a:off x="287867" y="1061049"/>
          <a:ext cx="11904133" cy="544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721083"/>
              </p:ext>
            </p:extLst>
          </p:nvPr>
        </p:nvGraphicFramePr>
        <p:xfrm>
          <a:off x="332954" y="427952"/>
          <a:ext cx="11686221" cy="6321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433</Words>
  <Application>Microsoft Office PowerPoint</Application>
  <PresentationFormat>Widescreen</PresentationFormat>
  <Paragraphs>289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154</cp:revision>
  <dcterms:created xsi:type="dcterms:W3CDTF">2021-02-16T11:24:19Z</dcterms:created>
  <dcterms:modified xsi:type="dcterms:W3CDTF">2022-02-07T20:51:19Z</dcterms:modified>
</cp:coreProperties>
</file>