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7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EDB279-14A8-E63E-7B15-7102062FCE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8ECF4BA-56A9-A4E4-6679-9B661609C2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DD9A34B-7A77-C91B-1E77-7F015ED8E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CDFC7-7217-4A21-A1A7-B3A5D0C7AF7B}" type="datetimeFigureOut">
              <a:rPr lang="it-IT" smtClean="0"/>
              <a:t>26/07/2024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2C5D82-D8DB-374F-A3D5-0195DB13A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022A9FE-A9FA-E13D-29D8-E16C6812B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0851-74AA-4968-BA3B-7ED84F825B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9856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5855A8-EA9D-BA02-2006-5264A0F45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7F9193C-ABD8-E6D6-CD46-698A223332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61F59FD-413B-D40B-0E58-354653ADE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CDFC7-7217-4A21-A1A7-B3A5D0C7AF7B}" type="datetimeFigureOut">
              <a:rPr lang="it-IT" smtClean="0"/>
              <a:t>26/07/2024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618FC40-9EAE-8553-91AE-89E42A351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E2BA1A5-7393-1A21-81CE-92982BB4B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0851-74AA-4968-BA3B-7ED84F825B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1750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C6A11AE-2FCD-8800-032C-EA51270876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ECBF9A1-2F7B-3B0F-DB04-3FECAE6015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E0CA684-5175-BC0F-41DF-899AC2286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CDFC7-7217-4A21-A1A7-B3A5D0C7AF7B}" type="datetimeFigureOut">
              <a:rPr lang="it-IT" smtClean="0"/>
              <a:t>26/07/2024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677391F-AF0E-D3F2-C255-0847976C1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C23534-4D10-62F0-7B44-52F3A4E5D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0851-74AA-4968-BA3B-7ED84F825B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4504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088180-F449-8E3F-98BF-B113C2111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E6C7E0-DD33-B3D2-D0D4-55C144181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AD65150-DCE0-14E1-9FE8-D1C8D7EFB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CDFC7-7217-4A21-A1A7-B3A5D0C7AF7B}" type="datetimeFigureOut">
              <a:rPr lang="it-IT" smtClean="0"/>
              <a:t>26/07/2024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24AB156-2705-9F3F-0841-13330F088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B818B43-0CC6-779E-9161-57689F82C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0851-74AA-4968-BA3B-7ED84F825B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0136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272856-9FD2-A559-9CD3-D95DAAA97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0D695BD-2242-824E-E1A2-E71E76F97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FEE766-4C64-4D67-B66C-C0BF126F1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CDFC7-7217-4A21-A1A7-B3A5D0C7AF7B}" type="datetimeFigureOut">
              <a:rPr lang="it-IT" smtClean="0"/>
              <a:t>26/07/2024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675FEB0-430D-CEF3-C64B-5E78966C7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83AF376-7EC3-A274-5684-0319763E1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0851-74AA-4968-BA3B-7ED84F825B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147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03DCEC-6AF5-1223-CEF9-C55171C9E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2705493-C3C3-BE22-0C1B-0E8AD5904B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2F384FB-7607-CBF7-0DAB-D3E4C6642C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10986E0-86B8-D785-5906-381243D83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CDFC7-7217-4A21-A1A7-B3A5D0C7AF7B}" type="datetimeFigureOut">
              <a:rPr lang="it-IT" smtClean="0"/>
              <a:t>26/07/2024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04E5E91-95EA-7EB5-7127-EF9305ADC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8A69704-6CD3-11A9-24AA-6749F7F43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0851-74AA-4968-BA3B-7ED84F825B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5727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AC509D-1F38-C16B-C060-BCDA2D9B5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40F22E0-8105-2263-F973-33F578571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E199E77-7BFF-9906-6B02-CA3F6CF164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62A70C7-8BC4-649C-C85D-A09B7C5431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53D9B1D-5422-EAD6-7A27-9AB46095CE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FFEB8B2-5921-5305-1C14-2AD1B7FEA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CDFC7-7217-4A21-A1A7-B3A5D0C7AF7B}" type="datetimeFigureOut">
              <a:rPr lang="it-IT" smtClean="0"/>
              <a:t>26/07/2024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C5D6B12-4F23-A722-EF35-307A5894E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27666E7-B5B2-77DF-301E-8BBE783B3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0851-74AA-4968-BA3B-7ED84F825B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347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0647A1-3800-F6EE-CD01-F8DF4A9BC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96AEFAD-C670-C6B6-4A63-F6375F7CA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CDFC7-7217-4A21-A1A7-B3A5D0C7AF7B}" type="datetimeFigureOut">
              <a:rPr lang="it-IT" smtClean="0"/>
              <a:t>26/07/2024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7DA75DA-02BB-F8DC-965A-422ADF94C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337E350-0BA9-DC55-D68B-62AD759C2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0851-74AA-4968-BA3B-7ED84F825B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0254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2351B5C-77CD-2E9D-66DC-816EF1663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CDFC7-7217-4A21-A1A7-B3A5D0C7AF7B}" type="datetimeFigureOut">
              <a:rPr lang="it-IT" smtClean="0"/>
              <a:t>26/07/2024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DD8CDAD-8D9A-4A3D-4D8D-008B8724D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9018D23-683B-48D2-F1B5-715F371BE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0851-74AA-4968-BA3B-7ED84F825B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7428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A47E2E-CCA6-9072-C2FE-94457663D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7E4C9E-9565-13BF-D1D3-EF73089EA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333F68C-4DAA-1BB6-C864-0438A82F6B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11E2754-61D2-4C6E-CAEB-83307E495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CDFC7-7217-4A21-A1A7-B3A5D0C7AF7B}" type="datetimeFigureOut">
              <a:rPr lang="it-IT" smtClean="0"/>
              <a:t>26/07/2024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8FAAA93-47A7-2C82-D603-2A66797E2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97BC8B9-FFD9-53CC-A73A-70DCF9942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0851-74AA-4968-BA3B-7ED84F825B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5825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72E1E0-2EA7-183C-D69B-FD1DA314C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E14C974-4C3D-A053-5919-4DF6404C99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7609E7C-3C7C-B450-51E5-587466A75A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68B007D-EF6E-69A0-98A3-A4C4C8DEC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CDFC7-7217-4A21-A1A7-B3A5D0C7AF7B}" type="datetimeFigureOut">
              <a:rPr lang="it-IT" smtClean="0"/>
              <a:t>26/07/2024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5D012B0-F4D8-1BB5-5248-474B30D5C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B39B5B2-57FA-AEE1-AAA7-67C88E1FD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0851-74AA-4968-BA3B-7ED84F825B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0823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6E31541-705F-EC5B-A064-4A49AA936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EA68CEA-EC43-6146-14E5-C23BB2BE6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466558B-1B39-DB72-9416-D532DEEED0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CDFC7-7217-4A21-A1A7-B3A5D0C7AF7B}" type="datetimeFigureOut">
              <a:rPr lang="it-IT" smtClean="0"/>
              <a:t>26/07/2024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A0113EB-E4D6-5BD9-22A0-D045BDC37D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A6E00C7-4D80-EEFA-6CA5-7F6AA95CB1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60851-74AA-4968-BA3B-7ED84F825B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1052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F7D950-90A5-AC0E-D7C2-EF2AD12B85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74734"/>
            <a:ext cx="9144000" cy="937305"/>
          </a:xfrm>
        </p:spPr>
        <p:txBody>
          <a:bodyPr>
            <a:noAutofit/>
          </a:bodyPr>
          <a:lstStyle/>
          <a:p>
            <a:r>
              <a:rPr lang="it-IT" sz="32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Che cosa fare per poter avere un colloquio riservato con il/la partner, riconosciuto dalla Corte costituzionale (sentenza n.10/2024)</a:t>
            </a:r>
            <a:endParaRPr lang="it-IT" sz="72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8225" y="228662"/>
            <a:ext cx="962844" cy="1301141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26" y="410579"/>
            <a:ext cx="2694747" cy="93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2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856EC3-B288-DCBF-4BDB-9ECB86D65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82679"/>
            <a:ext cx="10515600" cy="1205057"/>
          </a:xfrm>
        </p:spPr>
        <p:txBody>
          <a:bodyPr/>
          <a:lstStyle/>
          <a:p>
            <a:pPr algn="ctr"/>
            <a:r>
              <a:rPr lang="it-IT" dirty="0"/>
              <a:t>La sentenza della Corte Costituzionale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246AAE-59F1-8739-2403-35C093267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80714"/>
            <a:ext cx="10515600" cy="3955762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/>
              <a:t>La Corte costituzionale, con la </a:t>
            </a:r>
            <a:r>
              <a:rPr lang="it-IT" b="1" dirty="0"/>
              <a:t>sentenza n. 10 del 2024</a:t>
            </a:r>
            <a:r>
              <a:rPr lang="it-IT" dirty="0"/>
              <a:t>, depositata il 26 gennaio 2024, ha dichiarato l’illegittimità costituzionale dell’</a:t>
            </a:r>
            <a:r>
              <a:rPr lang="it-IT" b="1" dirty="0"/>
              <a:t>art. 18 </a:t>
            </a:r>
            <a:r>
              <a:rPr lang="it-IT" dirty="0"/>
              <a:t>della legge sull’ordinamento penitenziario (“Colloqui, corrispondenza e informazione”), nella parte in cui non prevede che </a:t>
            </a:r>
            <a:r>
              <a:rPr lang="it-IT" u="sng" dirty="0"/>
              <a:t>la persona detenuta può essere ammessa a svolgere i colloqui con il coniuge, la parte dell’unione civile o la persona con lei stabilmente convivente, senza il controllo a vista del personale di custodia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8225" y="228662"/>
            <a:ext cx="962844" cy="1301141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26" y="410579"/>
            <a:ext cx="2694747" cy="93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995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0B062F-5642-5C18-E424-EC95AF6E0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56533"/>
            <a:ext cx="10515600" cy="1325563"/>
          </a:xfrm>
        </p:spPr>
        <p:txBody>
          <a:bodyPr/>
          <a:lstStyle/>
          <a:p>
            <a:pPr algn="ctr"/>
            <a:r>
              <a:rPr lang="it-IT" dirty="0"/>
              <a:t>Come si devono svolgere i colloqui?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943E82C-C36C-CCB6-36BF-2D66AFE18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17033"/>
            <a:ext cx="10515600" cy="4351338"/>
          </a:xfrm>
        </p:spPr>
        <p:txBody>
          <a:bodyPr/>
          <a:lstStyle/>
          <a:p>
            <a:r>
              <a:rPr lang="it-IT" dirty="0"/>
              <a:t>La Corte prescrive che sia assicurata la </a:t>
            </a:r>
            <a:r>
              <a:rPr lang="it-IT" u="sng" dirty="0"/>
              <a:t>riservatezza</a:t>
            </a:r>
            <a:r>
              <a:rPr lang="it-IT" dirty="0"/>
              <a:t> del locale dove si svolgerà l’incontro</a:t>
            </a:r>
          </a:p>
          <a:p>
            <a:r>
              <a:rPr lang="it-IT" dirty="0"/>
              <a:t>Tale locale deve essere </a:t>
            </a:r>
            <a:r>
              <a:rPr lang="it-IT" u="sng" dirty="0"/>
              <a:t>sottratto all’osservazione </a:t>
            </a:r>
            <a:r>
              <a:rPr lang="it-IT" dirty="0"/>
              <a:t>interna da parte del personale di custodia (che dunque vigilerà solo all’esterno), ma anche allo sguardo degli altri detenuti e dei visitatori.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8225" y="228662"/>
            <a:ext cx="962844" cy="1301141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26" y="410579"/>
            <a:ext cx="2694747" cy="93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99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912127-9853-62E8-131C-7427D7BF4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3115"/>
          </a:xfrm>
        </p:spPr>
        <p:txBody>
          <a:bodyPr/>
          <a:lstStyle/>
          <a:p>
            <a:pPr algn="ctr"/>
            <a:r>
              <a:rPr lang="it-IT" dirty="0"/>
              <a:t>Chi può fare richiesta?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72B97C5-828D-C190-4751-A65C60C78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4910"/>
            <a:ext cx="10515600" cy="49580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/>
              <a:t>   Tutte le persone detenute possono fare richiesta, ma con alcune </a:t>
            </a:r>
            <a:r>
              <a:rPr lang="it-IT" sz="2400" b="1" u="sng" dirty="0"/>
              <a:t>eccezion</a:t>
            </a:r>
            <a:r>
              <a:rPr lang="it-IT" sz="2400" u="sng" dirty="0"/>
              <a:t>i</a:t>
            </a:r>
            <a:r>
              <a:rPr lang="it-IT" sz="2400" dirty="0"/>
              <a:t>:</a:t>
            </a:r>
          </a:p>
          <a:p>
            <a:pPr algn="just"/>
            <a:r>
              <a:rPr lang="it-IT" sz="2400" dirty="0"/>
              <a:t>Sono esclusi i detenuti in regime detentivo speciale di cui all’art. </a:t>
            </a:r>
            <a:r>
              <a:rPr lang="it-IT" sz="2400" b="1" dirty="0"/>
              <a:t>41-bis</a:t>
            </a:r>
            <a:r>
              <a:rPr lang="it-IT" sz="2400" dirty="0"/>
              <a:t> O.P. e i detenuti sottoposti alla sorveglianza particolare di cui all’art. </a:t>
            </a:r>
            <a:r>
              <a:rPr lang="it-IT" sz="2400" b="1" dirty="0"/>
              <a:t>14-bis</a:t>
            </a:r>
            <a:r>
              <a:rPr lang="it-IT" sz="2400" dirty="0"/>
              <a:t> O.P. </a:t>
            </a:r>
          </a:p>
          <a:p>
            <a:pPr algn="just"/>
            <a:r>
              <a:rPr lang="it-IT" sz="2400" dirty="0"/>
              <a:t>I detenuti possono essere esclusi anche quando, tenuto conto del loro comportamento in carcere, ci siano ragioni di </a:t>
            </a:r>
            <a:r>
              <a:rPr lang="it-IT" sz="2400" b="1" dirty="0"/>
              <a:t>sicurezza</a:t>
            </a:r>
            <a:r>
              <a:rPr lang="it-IT" sz="2400" dirty="0"/>
              <a:t> o esigenze di mantenimento dell’</a:t>
            </a:r>
            <a:r>
              <a:rPr lang="it-IT" sz="2400" b="1" dirty="0"/>
              <a:t>ordine</a:t>
            </a:r>
            <a:r>
              <a:rPr lang="it-IT" sz="2400" dirty="0"/>
              <a:t> e della </a:t>
            </a:r>
            <a:r>
              <a:rPr lang="it-IT" sz="2400" b="1" dirty="0"/>
              <a:t>disciplina</a:t>
            </a:r>
            <a:r>
              <a:rPr lang="it-IT" sz="2400" dirty="0"/>
              <a:t>, ovvero anche, riguardo all’imputato, </a:t>
            </a:r>
            <a:r>
              <a:rPr lang="it-IT" sz="2400" b="1" dirty="0"/>
              <a:t>motivi di carattere giudiziario</a:t>
            </a:r>
            <a:r>
              <a:rPr lang="it-IT" sz="2400" dirty="0"/>
              <a:t>.</a:t>
            </a:r>
          </a:p>
          <a:p>
            <a:pPr algn="just"/>
            <a:r>
              <a:rPr lang="it-IT" sz="2400" dirty="0"/>
              <a:t>I detenuti per reati cosiddetti ostativi (art. </a:t>
            </a:r>
            <a:r>
              <a:rPr lang="it-IT" sz="2400" b="1" dirty="0"/>
              <a:t>4-bis</a:t>
            </a:r>
            <a:r>
              <a:rPr lang="it-IT" sz="2400" dirty="0"/>
              <a:t>) possono fare richiesta, ma è probabile che ci sarà maggiore controllo sugli incontri e quindi una più attenta verifica dei presupposti di ammissione all’esercizio dell’affettività intramuraria.</a:t>
            </a:r>
          </a:p>
          <a:p>
            <a:endParaRPr lang="it-IT" sz="24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8225" y="228662"/>
            <a:ext cx="962844" cy="1301141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26" y="410579"/>
            <a:ext cx="2694747" cy="93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972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2CAF60-A010-4608-8A2E-5DF35D724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3148"/>
            <a:ext cx="10515600" cy="1325563"/>
          </a:xfrm>
        </p:spPr>
        <p:txBody>
          <a:bodyPr/>
          <a:lstStyle/>
          <a:p>
            <a:pPr algn="ctr"/>
            <a:r>
              <a:rPr lang="it-IT" dirty="0"/>
              <a:t>Con chi si potranno svolgere i colloqui?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5EF73E-7EB2-CD38-A8BB-9DF6497D0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11426"/>
            <a:ext cx="10515600" cy="4351338"/>
          </a:xfrm>
        </p:spPr>
        <p:txBody>
          <a:bodyPr/>
          <a:lstStyle/>
          <a:p>
            <a:pPr algn="just"/>
            <a:r>
              <a:rPr lang="it-IT" dirty="0"/>
              <a:t>Come afferma la Corte, la persona detenuta può essere ammessa a svolgere i colloqui senza il controllo a vista del personale di custodia </a:t>
            </a:r>
            <a:r>
              <a:rPr lang="it-IT" u="sng" dirty="0"/>
              <a:t>con il coniuge, la parte dell’unione civile o la persona con lei stabilmente convivente</a:t>
            </a:r>
          </a:p>
          <a:p>
            <a:pPr algn="just"/>
            <a:r>
              <a:rPr lang="it-IT" dirty="0"/>
              <a:t>Non è possibile chiedere di svolgere questo tipo di colloqui con «terze persone», ma neanche con figli o genitori</a:t>
            </a:r>
          </a:p>
          <a:p>
            <a:pPr algn="just"/>
            <a:r>
              <a:rPr lang="it-IT" dirty="0"/>
              <a:t>Per il detenuto adulto non sarà ammessa la presenza di più persone al colloquio</a:t>
            </a:r>
          </a:p>
          <a:p>
            <a:endParaRPr lang="it-IT" dirty="0"/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8225" y="228662"/>
            <a:ext cx="962844" cy="1301141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26" y="410579"/>
            <a:ext cx="2694747" cy="93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286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ADF7E4-3299-270E-CC1E-4934236F2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1600"/>
            <a:ext cx="10515600" cy="1290955"/>
          </a:xfrm>
        </p:spPr>
        <p:txBody>
          <a:bodyPr/>
          <a:lstStyle/>
          <a:p>
            <a:pPr algn="ctr"/>
            <a:r>
              <a:rPr lang="it-IT" dirty="0"/>
              <a:t>A chi presentare la richiesta?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DCA35C-C43D-88A6-0747-B34CEEE43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82555"/>
            <a:ext cx="10515600" cy="4663440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Per l’</a:t>
            </a:r>
            <a:r>
              <a:rPr lang="it-IT" b="1" dirty="0"/>
              <a:t>imputato</a:t>
            </a:r>
            <a:r>
              <a:rPr lang="it-IT" dirty="0"/>
              <a:t>, la competenza è dell’</a:t>
            </a:r>
            <a:r>
              <a:rPr lang="it-IT" b="1" dirty="0"/>
              <a:t>autorità giudiziaria </a:t>
            </a:r>
            <a:r>
              <a:rPr lang="it-IT" dirty="0"/>
              <a:t>che procede, fino alla pronuncia della sentenza di primo grado</a:t>
            </a:r>
          </a:p>
          <a:p>
            <a:pPr algn="just"/>
            <a:r>
              <a:rPr lang="it-IT" dirty="0"/>
              <a:t>Per i </a:t>
            </a:r>
            <a:r>
              <a:rPr lang="it-IT" b="1" dirty="0"/>
              <a:t>condannati</a:t>
            </a:r>
            <a:r>
              <a:rPr lang="it-IT" dirty="0"/>
              <a:t>, gli </a:t>
            </a:r>
            <a:r>
              <a:rPr lang="it-IT" b="1" dirty="0"/>
              <a:t>appellanti e </a:t>
            </a:r>
            <a:r>
              <a:rPr lang="it-IT" dirty="0"/>
              <a:t>i </a:t>
            </a:r>
            <a:r>
              <a:rPr lang="it-IT" b="1" dirty="0"/>
              <a:t>ricorrenti in Cassazione</a:t>
            </a:r>
            <a:r>
              <a:rPr lang="it-IT" dirty="0"/>
              <a:t>, la competenza è del </a:t>
            </a:r>
            <a:r>
              <a:rPr lang="it-IT" b="1" dirty="0"/>
              <a:t>direttore</a:t>
            </a:r>
            <a:r>
              <a:rPr lang="it-IT" dirty="0"/>
              <a:t> dell’istituto</a:t>
            </a:r>
          </a:p>
          <a:p>
            <a:pPr algn="just"/>
            <a:r>
              <a:rPr lang="it-IT" dirty="0"/>
              <a:t>L’autorità competente, prima di autorizzare il colloquio riservato, verificherà l’esistenza di eventuali divieti che impediscano i contatti con la persona con la quale si richiede il colloquio e verificherà anche  la sussistenza del presupposto dello stabile legame affettivo (ad es. l’effettività della pregressa convivenza)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8225" y="228662"/>
            <a:ext cx="962844" cy="1301141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26" y="410579"/>
            <a:ext cx="2694747" cy="93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490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F0FE6A-26C8-1CED-588F-D9BD75F21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4014"/>
            <a:ext cx="10515600" cy="1325563"/>
          </a:xfrm>
        </p:spPr>
        <p:txBody>
          <a:bodyPr/>
          <a:lstStyle/>
          <a:p>
            <a:pPr algn="ctr"/>
            <a:r>
              <a:rPr lang="it-IT" dirty="0"/>
              <a:t>Cosa fare se la richiesta non è accolta?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C47E49D-78E6-0E68-226C-0E28BFBA7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9773"/>
            <a:ext cx="10515600" cy="4567871"/>
          </a:xfrm>
        </p:spPr>
        <p:txBody>
          <a:bodyPr>
            <a:normAutofit/>
          </a:bodyPr>
          <a:lstStyle/>
          <a:p>
            <a:pPr algn="just"/>
            <a:r>
              <a:rPr lang="it-IT" sz="2400" dirty="0"/>
              <a:t>In caso di diniego o di mancata risposta da parte della Direzione nel termine di 60 giorni, è possibile presentare </a:t>
            </a:r>
            <a:r>
              <a:rPr lang="it-IT" sz="2400" b="1" dirty="0"/>
              <a:t>reclamo al magistrato di sorveglianza</a:t>
            </a:r>
            <a:r>
              <a:rPr lang="it-IT" sz="2400" dirty="0"/>
              <a:t>, secondo quanto stabilito dagli artt. 35-bis e 69 comma 6 della Legge sull’ordinamento penitenziario.</a:t>
            </a:r>
          </a:p>
          <a:p>
            <a:pPr algn="just"/>
            <a:r>
              <a:rPr lang="it-IT" sz="2400" dirty="0"/>
              <a:t>Il Magistrato di sorveglianza, se accoglie il reclamo, può ordinare all'amministrazione di porre rimedio («ottemperare») entro un termine indicato nel provvedimento</a:t>
            </a:r>
          </a:p>
          <a:p>
            <a:pPr algn="just"/>
            <a:r>
              <a:rPr lang="it-IT" sz="2400" dirty="0"/>
              <a:t>In caso di rigetto del Magistrato, è ammesso </a:t>
            </a:r>
            <a:r>
              <a:rPr lang="it-IT" sz="2400" b="1" dirty="0"/>
              <a:t>reclamo al Tribunale di sorveglianza</a:t>
            </a:r>
            <a:r>
              <a:rPr lang="it-IT" sz="2400" dirty="0"/>
              <a:t> nel termine di quindici giorni</a:t>
            </a:r>
          </a:p>
          <a:p>
            <a:pPr algn="just"/>
            <a:r>
              <a:rPr lang="it-IT" sz="2400" dirty="0"/>
              <a:t>Se è già stato presentato ricorso a tutte le autorità giudiziarie nazionali competenti e queste hanno rigettato il ricorso, si può presentare </a:t>
            </a:r>
            <a:r>
              <a:rPr lang="it-IT" sz="2400" b="1" dirty="0"/>
              <a:t>ricorso alla Corte europea per i diritti dell'uomo </a:t>
            </a:r>
            <a:r>
              <a:rPr lang="it-IT" sz="2400" dirty="0"/>
              <a:t>(CEDU)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8225" y="228662"/>
            <a:ext cx="962844" cy="1301141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26" y="410579"/>
            <a:ext cx="2694747" cy="93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8360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597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Aptos</vt:lpstr>
      <vt:lpstr>Arial</vt:lpstr>
      <vt:lpstr>Calibri</vt:lpstr>
      <vt:lpstr>Calibri Light</vt:lpstr>
      <vt:lpstr>Tema di Office</vt:lpstr>
      <vt:lpstr>Che cosa fare per poter avere un colloquio riservato con il/la partner, riconosciuto dalla Corte costituzionale (sentenza n.10/2024)</vt:lpstr>
      <vt:lpstr>La sentenza della Corte Costituzionale</vt:lpstr>
      <vt:lpstr>Come si devono svolgere i colloqui?</vt:lpstr>
      <vt:lpstr>Chi può fare richiesta?</vt:lpstr>
      <vt:lpstr>Con chi si potranno svolgere i colloqui?</vt:lpstr>
      <vt:lpstr>A chi presentare la richiesta?</vt:lpstr>
      <vt:lpstr>Cosa fare se la richiesta non è accolta?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diritto all’affettività in carcere: Corte Costituzionale,  sent. n. 10 del 2024</dc:title>
  <dc:creator>Dario Di Cecca</dc:creator>
  <cp:lastModifiedBy>Alessandro Fagiolo</cp:lastModifiedBy>
  <cp:revision>9</cp:revision>
  <dcterms:created xsi:type="dcterms:W3CDTF">2024-02-17T10:19:10Z</dcterms:created>
  <dcterms:modified xsi:type="dcterms:W3CDTF">2024-07-26T10:41:31Z</dcterms:modified>
</cp:coreProperties>
</file>