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6" r:id="rId3"/>
    <p:sldId id="270" r:id="rId4"/>
    <p:sldId id="285" r:id="rId5"/>
    <p:sldId id="274" r:id="rId6"/>
    <p:sldId id="286" r:id="rId7"/>
    <p:sldId id="287" r:id="rId8"/>
    <p:sldId id="284" r:id="rId9"/>
    <p:sldId id="273" r:id="rId10"/>
    <p:sldId id="275" r:id="rId11"/>
    <p:sldId id="280" r:id="rId12"/>
    <p:sldId id="281" r:id="rId13"/>
    <p:sldId id="279" r:id="rId14"/>
    <p:sldId id="282" r:id="rId15"/>
    <p:sldId id="283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83" autoAdjust="0"/>
    <p:restoredTop sz="95274" autoAdjust="0"/>
  </p:normalViewPr>
  <p:slideViewPr>
    <p:cSldViewPr>
      <p:cViewPr varScale="1">
        <p:scale>
          <a:sx n="79" d="100"/>
          <a:sy n="79" d="100"/>
        </p:scale>
        <p:origin x="1325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Foglio_di_lavoro_di_Microsoft_Excel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10%20febbraio%20%202025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10%20febbraio%20%20202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10%20febbraio%20%20202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16%20gennaio%20pena%20residua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oren\Dropbox\GARANTE%20DETENUTI\Elaborazioni\elaborazioni%202025\16%20gennaio%20pena%20residua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Elaborazioni\elaborazioni%202025\tabelle%20e%20grafici%20%2010%20febbraio%20%20202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10%20febbraio%20%20202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10%20febbraio%20%20202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oren\Dropbox\GARANTE%20DETENUTI\Elaborazioni\elaborazioni%202025\tabelle%20e%20grafici%20%2010%20febbraio%20%20202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976617651801851E-2"/>
          <c:y val="0"/>
          <c:w val="0.97580924524931756"/>
          <c:h val="0.88846437954524515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D1-4311-ABB9-741FC096D68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D1-4311-ABB9-741FC096D68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D1-4311-ABB9-741FC096D68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0D1-4311-ABB9-741FC096D68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0D1-4311-ABB9-741FC096D68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0D1-4311-ABB9-741FC096D68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0D1-4311-ABB9-741FC096D684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0D1-4311-ABB9-741FC096D684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0D1-4311-ABB9-741FC096D684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0D1-4311-ABB9-741FC096D684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0D1-4311-ABB9-741FC096D684}"/>
                </c:ext>
              </c:extLst>
            </c:dLbl>
            <c:dLbl>
              <c:idx val="23"/>
              <c:layout>
                <c:manualLayout>
                  <c:x val="2.5396995146268028E-2"/>
                  <c:y val="3.61763624095066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0D1-4311-ABB9-741FC096D684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0D1-4311-ABB9-741FC096D684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0D1-4311-ABB9-741FC096D684}"/>
                </c:ext>
              </c:extLst>
            </c:dLbl>
            <c:dLbl>
              <c:idx val="26"/>
              <c:layout>
                <c:manualLayout>
                  <c:x val="-5.6045335233482416E-3"/>
                  <c:y val="1.15805352755644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0D1-4311-ABB9-741FC096D684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0D1-4311-ABB9-741FC096D684}"/>
                </c:ext>
              </c:extLst>
            </c:dLbl>
            <c:dLbl>
              <c:idx val="28"/>
              <c:layout>
                <c:manualLayout>
                  <c:x val="-8.7966380911572405E-3"/>
                  <c:y val="2.38784488425355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0D1-4311-ABB9-741FC096D684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0D1-4311-ABB9-741FC096D684}"/>
                </c:ext>
              </c:extLst>
            </c:dLbl>
            <c:dLbl>
              <c:idx val="30"/>
              <c:layout>
                <c:manualLayout>
                  <c:x val="-1.1209067046696209E-2"/>
                  <c:y val="1.332273969755202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0D1-4311-ABB9-741FC096D684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0D1-4311-ABB9-741FC096D684}"/>
                </c:ext>
              </c:extLst>
            </c:dLbl>
            <c:dLbl>
              <c:idx val="3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0D1-4311-ABB9-741FC096D684}"/>
                </c:ext>
              </c:extLst>
            </c:dLbl>
            <c:dLbl>
              <c:idx val="35"/>
              <c:layout>
                <c:manualLayout>
                  <c:x val="-1.1209067046696209E-2"/>
                  <c:y val="3.25145019622705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00D1-4311-ABB9-741FC096D684}"/>
                </c:ext>
              </c:extLst>
            </c:dLbl>
            <c:dLbl>
              <c:idx val="3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0D1-4311-ABB9-741FC096D684}"/>
                </c:ext>
              </c:extLst>
            </c:dLbl>
            <c:dLbl>
              <c:idx val="37"/>
              <c:layout>
                <c:manualLayout>
                  <c:x val="-6.5386224439061219E-3"/>
                  <c:y val="1.03866111779392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00D1-4311-ABB9-741FC096D684}"/>
                </c:ext>
              </c:extLst>
            </c:dLbl>
            <c:dLbl>
              <c:idx val="3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00D1-4311-ABB9-741FC096D684}"/>
                </c:ext>
              </c:extLst>
            </c:dLbl>
            <c:dLbl>
              <c:idx val="39"/>
              <c:layout>
                <c:manualLayout>
                  <c:x val="0"/>
                  <c:y val="4.00626431149084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00D1-4311-ABB9-741FC096D684}"/>
                </c:ext>
              </c:extLst>
            </c:dLbl>
            <c:dLbl>
              <c:idx val="4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00D1-4311-ABB9-741FC096D684}"/>
                </c:ext>
              </c:extLst>
            </c:dLbl>
            <c:dLbl>
              <c:idx val="41"/>
              <c:layout>
                <c:manualLayout>
                  <c:x val="-7.8163892363336679E-3"/>
                  <c:y val="2.60055753552914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00D1-4311-ABB9-741FC096D684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00D1-4311-ABB9-741FC096D684}"/>
                </c:ext>
              </c:extLst>
            </c:dLbl>
            <c:dLbl>
              <c:idx val="43"/>
              <c:layout>
                <c:manualLayout>
                  <c:x val="-1.2577120798903344E-4"/>
                  <c:y val="4.1513614532817072E-2"/>
                </c:manualLayout>
              </c:layout>
              <c:spPr>
                <a:solidFill>
                  <a:schemeClr val="bg1"/>
                </a:solidFill>
                <a:ln w="25400" cap="flat" cmpd="sng" algn="ctr">
                  <a:solidFill>
                    <a:schemeClr val="dk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00D1-4311-ABB9-741FC096D684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00D1-4311-ABB9-741FC096D684}"/>
                </c:ext>
              </c:extLst>
            </c:dLbl>
            <c:dLbl>
              <c:idx val="4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00D1-4311-ABB9-741FC096D684}"/>
                </c:ext>
              </c:extLst>
            </c:dLbl>
            <c:dLbl>
              <c:idx val="46"/>
              <c:layout>
                <c:manualLayout>
                  <c:x val="-1.8380832467903819E-3"/>
                  <c:y val="4.78167287812552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00D1-4311-ABB9-741FC096D684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00D1-4311-ABB9-741FC096D684}"/>
                </c:ext>
              </c:extLst>
            </c:dLbl>
            <c:dLbl>
              <c:idx val="48"/>
              <c:layout>
                <c:manualLayout>
                  <c:x val="2.6745047164398985E-2"/>
                  <c:y val="4.27437050805752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488853622606649E-2"/>
                      <c:h val="7.73007206909280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2-00D1-4311-ABB9-741FC096D684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dash"/>
                <a:headEnd type="none" w="med" len="med"/>
                <a:tailEnd type="arrow" w="med" len="med"/>
              </a:ln>
              <a:effectLst/>
            </c:spPr>
            <c:trendlineType val="poly"/>
            <c:order val="2"/>
            <c:forward val="2"/>
            <c:dispRSqr val="0"/>
            <c:dispEq val="0"/>
          </c:trendline>
          <c:cat>
            <c:strRef>
              <c:f>'trend lazio'!$T$79:$BP$79</c:f>
              <c:strCache>
                <c:ptCount val="49"/>
                <c:pt idx="0">
                  <c:v>gen. 21</c:v>
                </c:pt>
                <c:pt idx="2">
                  <c:v>mar. 21</c:v>
                </c:pt>
                <c:pt idx="4">
                  <c:v>mag. 21</c:v>
                </c:pt>
                <c:pt idx="6">
                  <c:v>lug. 21</c:v>
                </c:pt>
                <c:pt idx="8">
                  <c:v>sett. 21</c:v>
                </c:pt>
                <c:pt idx="10">
                  <c:v>nov. 21</c:v>
                </c:pt>
                <c:pt idx="12">
                  <c:v>gen 22</c:v>
                </c:pt>
                <c:pt idx="14">
                  <c:v>mar. 22</c:v>
                </c:pt>
                <c:pt idx="16">
                  <c:v>mag. 22</c:v>
                </c:pt>
                <c:pt idx="18">
                  <c:v>lug. 22</c:v>
                </c:pt>
                <c:pt idx="20">
                  <c:v>sett. 22</c:v>
                </c:pt>
                <c:pt idx="22">
                  <c:v>nov. 22</c:v>
                </c:pt>
                <c:pt idx="24">
                  <c:v>gen. 23</c:v>
                </c:pt>
                <c:pt idx="26">
                  <c:v>mar.23</c:v>
                </c:pt>
                <c:pt idx="28">
                  <c:v>mag. 23</c:v>
                </c:pt>
                <c:pt idx="30">
                  <c:v>lug. 23</c:v>
                </c:pt>
                <c:pt idx="32">
                  <c:v>set. 23</c:v>
                </c:pt>
                <c:pt idx="34">
                  <c:v>nov.23</c:v>
                </c:pt>
                <c:pt idx="36">
                  <c:v>gen. 24</c:v>
                </c:pt>
                <c:pt idx="38">
                  <c:v>mar. 24</c:v>
                </c:pt>
                <c:pt idx="40">
                  <c:v>mag. 24</c:v>
                </c:pt>
                <c:pt idx="42">
                  <c:v>lug. 24</c:v>
                </c:pt>
                <c:pt idx="44">
                  <c:v>set. 24</c:v>
                </c:pt>
                <c:pt idx="46">
                  <c:v>nov. 24</c:v>
                </c:pt>
                <c:pt idx="48">
                  <c:v>gen. 25</c:v>
                </c:pt>
              </c:strCache>
            </c:strRef>
          </c:cat>
          <c:val>
            <c:numRef>
              <c:f>'trend lazio'!$T$80:$BP$80</c:f>
              <c:numCache>
                <c:formatCode>_-* #,##0\ _€_-;\-* #,##0\ _€_-;_-* "-"??\ _€_-;_-@_-</c:formatCode>
                <c:ptCount val="49"/>
                <c:pt idx="0">
                  <c:v>53329</c:v>
                </c:pt>
                <c:pt idx="1">
                  <c:v>53697</c:v>
                </c:pt>
                <c:pt idx="2">
                  <c:v>53509</c:v>
                </c:pt>
                <c:pt idx="3">
                  <c:v>53608</c:v>
                </c:pt>
                <c:pt idx="4">
                  <c:v>53660</c:v>
                </c:pt>
                <c:pt idx="5">
                  <c:v>53637</c:v>
                </c:pt>
                <c:pt idx="6">
                  <c:v>53129</c:v>
                </c:pt>
                <c:pt idx="7">
                  <c:v>53557</c:v>
                </c:pt>
                <c:pt idx="8">
                  <c:v>53930</c:v>
                </c:pt>
                <c:pt idx="9">
                  <c:v>54307</c:v>
                </c:pt>
                <c:pt idx="10">
                  <c:v>54593</c:v>
                </c:pt>
                <c:pt idx="11">
                  <c:v>54134</c:v>
                </c:pt>
                <c:pt idx="12">
                  <c:v>54372</c:v>
                </c:pt>
                <c:pt idx="13">
                  <c:v>54635</c:v>
                </c:pt>
                <c:pt idx="14">
                  <c:v>54609</c:v>
                </c:pt>
                <c:pt idx="15">
                  <c:v>54595</c:v>
                </c:pt>
                <c:pt idx="16">
                  <c:v>54771</c:v>
                </c:pt>
                <c:pt idx="17">
                  <c:v>54841</c:v>
                </c:pt>
                <c:pt idx="18">
                  <c:v>54979</c:v>
                </c:pt>
                <c:pt idx="19">
                  <c:v>55637</c:v>
                </c:pt>
                <c:pt idx="20">
                  <c:v>55835</c:v>
                </c:pt>
                <c:pt idx="21">
                  <c:v>56225</c:v>
                </c:pt>
                <c:pt idx="22">
                  <c:v>56524</c:v>
                </c:pt>
                <c:pt idx="23">
                  <c:v>56196</c:v>
                </c:pt>
                <c:pt idx="24">
                  <c:v>56127</c:v>
                </c:pt>
                <c:pt idx="25">
                  <c:v>56319</c:v>
                </c:pt>
                <c:pt idx="26">
                  <c:v>56605</c:v>
                </c:pt>
                <c:pt idx="27">
                  <c:v>56674</c:v>
                </c:pt>
                <c:pt idx="28">
                  <c:v>57230</c:v>
                </c:pt>
                <c:pt idx="29">
                  <c:v>57525</c:v>
                </c:pt>
                <c:pt idx="30">
                  <c:v>57749</c:v>
                </c:pt>
                <c:pt idx="31">
                  <c:v>58428</c:v>
                </c:pt>
                <c:pt idx="32" formatCode="#,##0">
                  <c:v>58987</c:v>
                </c:pt>
                <c:pt idx="33">
                  <c:v>59715</c:v>
                </c:pt>
                <c:pt idx="34">
                  <c:v>60116</c:v>
                </c:pt>
                <c:pt idx="35">
                  <c:v>60166</c:v>
                </c:pt>
                <c:pt idx="36" formatCode="#,##0">
                  <c:v>60637</c:v>
                </c:pt>
                <c:pt idx="37">
                  <c:v>60924</c:v>
                </c:pt>
                <c:pt idx="38">
                  <c:v>61049</c:v>
                </c:pt>
                <c:pt idx="39" formatCode="#,##0">
                  <c:v>61297</c:v>
                </c:pt>
                <c:pt idx="40">
                  <c:v>61547</c:v>
                </c:pt>
                <c:pt idx="41">
                  <c:v>61480</c:v>
                </c:pt>
                <c:pt idx="42" formatCode="#,##0">
                  <c:v>61133</c:v>
                </c:pt>
                <c:pt idx="43">
                  <c:v>61758</c:v>
                </c:pt>
                <c:pt idx="44">
                  <c:v>61862</c:v>
                </c:pt>
                <c:pt idx="45">
                  <c:v>62110</c:v>
                </c:pt>
                <c:pt idx="46">
                  <c:v>62464</c:v>
                </c:pt>
                <c:pt idx="47">
                  <c:v>61861</c:v>
                </c:pt>
                <c:pt idx="48">
                  <c:v>61916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00D1-4311-ABB9-741FC096D68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190169952"/>
        <c:axId val="1190171200"/>
      </c:barChart>
      <c:catAx>
        <c:axId val="11901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90171200"/>
        <c:crosses val="autoZero"/>
        <c:auto val="1"/>
        <c:lblAlgn val="ctr"/>
        <c:lblOffset val="100"/>
        <c:noMultiLvlLbl val="0"/>
      </c:catAx>
      <c:valAx>
        <c:axId val="1190171200"/>
        <c:scaling>
          <c:orientation val="minMax"/>
          <c:min val="30000"/>
        </c:scaling>
        <c:delete val="1"/>
        <c:axPos val="l"/>
        <c:numFmt formatCode="_-* #,##0\ _€_-;\-* #,##0\ _€_-;_-* &quot;-&quot;??\ _€_-;_-@_-" sourceLinked="1"/>
        <c:majorTickMark val="out"/>
        <c:minorTickMark val="none"/>
        <c:tickLblPos val="nextTo"/>
        <c:crossAx val="1190169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0"/>
      </a:pPr>
      <a:endParaRPr lang="it-IT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480893802416113E-2"/>
          <c:y val="1.6293624395478309E-2"/>
          <c:w val="0.94871240842369453"/>
          <c:h val="0.82701395655011589"/>
        </c:manualLayout>
      </c:layout>
      <c:lineChart>
        <c:grouping val="standard"/>
        <c:varyColors val="0"/>
        <c:ser>
          <c:idx val="0"/>
          <c:order val="0"/>
          <c:tx>
            <c:strRef>
              <c:f>'in attesa di giudizio trend'!$B$170</c:f>
              <c:strCache>
                <c:ptCount val="1"/>
                <c:pt idx="0">
                  <c:v>Italia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8058361391694723E-3"/>
                  <c:y val="2.1961587767350469E-2"/>
                </c:manualLayout>
              </c:layout>
              <c:spPr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6EC-4BDC-9676-640955E71A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trend'!$A$171:$A$228</c:f>
              <c:strCache>
                <c:ptCount val="58"/>
                <c:pt idx="0">
                  <c:v>gen. 25</c:v>
                </c:pt>
                <c:pt idx="4">
                  <c:v>set. 24</c:v>
                </c:pt>
                <c:pt idx="7">
                  <c:v>giu. 24</c:v>
                </c:pt>
                <c:pt idx="10">
                  <c:v>mar. 24</c:v>
                </c:pt>
                <c:pt idx="13">
                  <c:v>dic. 23</c:v>
                </c:pt>
                <c:pt idx="16">
                  <c:v>set. 23</c:v>
                </c:pt>
                <c:pt idx="19">
                  <c:v>giu. 23</c:v>
                </c:pt>
                <c:pt idx="22">
                  <c:v>mar. 23</c:v>
                </c:pt>
                <c:pt idx="25">
                  <c:v>dic.22</c:v>
                </c:pt>
                <c:pt idx="28">
                  <c:v>set. 22</c:v>
                </c:pt>
                <c:pt idx="31">
                  <c:v>giu. 22</c:v>
                </c:pt>
                <c:pt idx="34">
                  <c:v>mar. 22</c:v>
                </c:pt>
                <c:pt idx="37">
                  <c:v>dic. 21</c:v>
                </c:pt>
                <c:pt idx="41">
                  <c:v>giu 21</c:v>
                </c:pt>
                <c:pt idx="45">
                  <c:v>dic 20</c:v>
                </c:pt>
                <c:pt idx="49">
                  <c:v>giu 20</c:v>
                </c:pt>
                <c:pt idx="53">
                  <c:v>dic 19</c:v>
                </c:pt>
                <c:pt idx="57">
                  <c:v>giu 19</c:v>
                </c:pt>
              </c:strCache>
            </c:strRef>
          </c:cat>
          <c:val>
            <c:numRef>
              <c:f>'in attesa di giudizio trend'!$B$171:$B$228</c:f>
              <c:numCache>
                <c:formatCode>0.0%</c:formatCode>
                <c:ptCount val="58"/>
                <c:pt idx="0">
                  <c:v>0.246</c:v>
                </c:pt>
                <c:pt idx="1">
                  <c:v>0.247</c:v>
                </c:pt>
                <c:pt idx="2">
                  <c:v>0.255</c:v>
                </c:pt>
                <c:pt idx="3">
                  <c:v>0.25700000000000001</c:v>
                </c:pt>
                <c:pt idx="4">
                  <c:v>0.25900000000000001</c:v>
                </c:pt>
                <c:pt idx="5">
                  <c:v>0.255</c:v>
                </c:pt>
                <c:pt idx="6">
                  <c:v>0.248</c:v>
                </c:pt>
                <c:pt idx="7">
                  <c:v>0.251</c:v>
                </c:pt>
                <c:pt idx="8">
                  <c:v>0.253</c:v>
                </c:pt>
                <c:pt idx="9">
                  <c:v>0.255</c:v>
                </c:pt>
                <c:pt idx="10">
                  <c:v>0.25800000000000001</c:v>
                </c:pt>
                <c:pt idx="11">
                  <c:v>0.26</c:v>
                </c:pt>
                <c:pt idx="12">
                  <c:v>0.25900000000000001</c:v>
                </c:pt>
                <c:pt idx="13" formatCode="0%">
                  <c:v>0.26</c:v>
                </c:pt>
                <c:pt idx="14" formatCode="0%">
                  <c:v>0.26300000000000001</c:v>
                </c:pt>
                <c:pt idx="15" formatCode="0%">
                  <c:v>0.26600000000000001</c:v>
                </c:pt>
                <c:pt idx="16" formatCode="0%">
                  <c:v>0.26500000000000001</c:v>
                </c:pt>
                <c:pt idx="17" formatCode="0%">
                  <c:v>0.25900000000000001</c:v>
                </c:pt>
                <c:pt idx="18" formatCode="0%">
                  <c:v>0.252</c:v>
                </c:pt>
                <c:pt idx="19">
                  <c:v>0.254</c:v>
                </c:pt>
                <c:pt idx="20" formatCode="0%">
                  <c:v>0.25</c:v>
                </c:pt>
                <c:pt idx="21" formatCode="0%">
                  <c:v>0.25900000000000001</c:v>
                </c:pt>
                <c:pt idx="22" formatCode="0%">
                  <c:v>0.26200000000000001</c:v>
                </c:pt>
                <c:pt idx="23" formatCode="0%">
                  <c:v>0.26900000000000002</c:v>
                </c:pt>
                <c:pt idx="24" formatCode="0%">
                  <c:v>0.27500000000000002</c:v>
                </c:pt>
                <c:pt idx="25" formatCode="0%">
                  <c:v>0.27800000000000002</c:v>
                </c:pt>
                <c:pt idx="26" formatCode="0%">
                  <c:v>0.28399999999999997</c:v>
                </c:pt>
                <c:pt idx="27" formatCode="0%">
                  <c:v>0.28799999999999998</c:v>
                </c:pt>
                <c:pt idx="28" formatCode="0%">
                  <c:v>0.28799999999999998</c:v>
                </c:pt>
                <c:pt idx="29" formatCode="0%">
                  <c:v>0.28499999999999998</c:v>
                </c:pt>
                <c:pt idx="30" formatCode="0%">
                  <c:v>0.27800000000000002</c:v>
                </c:pt>
                <c:pt idx="31" formatCode="0%">
                  <c:v>0.28399999999999997</c:v>
                </c:pt>
                <c:pt idx="32" formatCode="0%">
                  <c:v>0.28499999999999998</c:v>
                </c:pt>
                <c:pt idx="33" formatCode="0%">
                  <c:v>0.28899999999999998</c:v>
                </c:pt>
                <c:pt idx="34" formatCode="0%">
                  <c:v>0.29299999999999998</c:v>
                </c:pt>
                <c:pt idx="35" formatCode="0%">
                  <c:v>0.29799999999999999</c:v>
                </c:pt>
                <c:pt idx="36" formatCode="0%">
                  <c:v>0.3</c:v>
                </c:pt>
                <c:pt idx="37" formatCode="0%">
                  <c:v>0.27800000000000002</c:v>
                </c:pt>
                <c:pt idx="41" formatCode="0%">
                  <c:v>0.3</c:v>
                </c:pt>
                <c:pt idx="45" formatCode="0%">
                  <c:v>0.315</c:v>
                </c:pt>
                <c:pt idx="49" formatCode="0%">
                  <c:v>0.32400000000000001</c:v>
                </c:pt>
                <c:pt idx="53" formatCode="0%">
                  <c:v>0.31</c:v>
                </c:pt>
                <c:pt idx="57" formatCode="0%">
                  <c:v>0.315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EC-4BDC-9676-640955E71A81}"/>
            </c:ext>
          </c:extLst>
        </c:ser>
        <c:ser>
          <c:idx val="1"/>
          <c:order val="1"/>
          <c:tx>
            <c:strRef>
              <c:f>'in attesa di giudizio trend'!$C$170</c:f>
              <c:strCache>
                <c:ptCount val="1"/>
                <c:pt idx="0">
                  <c:v>Lazio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2.0575893992759584E-16"/>
                  <c:y val="1.1791201127422468E-2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6EC-4BDC-9676-640955E71A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 attesa di giudizio trend'!$A$171:$A$228</c:f>
              <c:strCache>
                <c:ptCount val="58"/>
                <c:pt idx="0">
                  <c:v>gen. 25</c:v>
                </c:pt>
                <c:pt idx="4">
                  <c:v>set. 24</c:v>
                </c:pt>
                <c:pt idx="7">
                  <c:v>giu. 24</c:v>
                </c:pt>
                <c:pt idx="10">
                  <c:v>mar. 24</c:v>
                </c:pt>
                <c:pt idx="13">
                  <c:v>dic. 23</c:v>
                </c:pt>
                <c:pt idx="16">
                  <c:v>set. 23</c:v>
                </c:pt>
                <c:pt idx="19">
                  <c:v>giu. 23</c:v>
                </c:pt>
                <c:pt idx="22">
                  <c:v>mar. 23</c:v>
                </c:pt>
                <c:pt idx="25">
                  <c:v>dic.22</c:v>
                </c:pt>
                <c:pt idx="28">
                  <c:v>set. 22</c:v>
                </c:pt>
                <c:pt idx="31">
                  <c:v>giu. 22</c:v>
                </c:pt>
                <c:pt idx="34">
                  <c:v>mar. 22</c:v>
                </c:pt>
                <c:pt idx="37">
                  <c:v>dic. 21</c:v>
                </c:pt>
                <c:pt idx="41">
                  <c:v>giu 21</c:v>
                </c:pt>
                <c:pt idx="45">
                  <c:v>dic 20</c:v>
                </c:pt>
                <c:pt idx="49">
                  <c:v>giu 20</c:v>
                </c:pt>
                <c:pt idx="53">
                  <c:v>dic 19</c:v>
                </c:pt>
                <c:pt idx="57">
                  <c:v>giu 19</c:v>
                </c:pt>
              </c:strCache>
            </c:strRef>
          </c:cat>
          <c:val>
            <c:numRef>
              <c:f>'in attesa di giudizio trend'!$C$171:$C$228</c:f>
              <c:numCache>
                <c:formatCode>0.0%</c:formatCode>
                <c:ptCount val="58"/>
                <c:pt idx="0">
                  <c:v>0.308</c:v>
                </c:pt>
                <c:pt idx="1">
                  <c:v>0.311</c:v>
                </c:pt>
                <c:pt idx="2">
                  <c:v>0.32500000000000001</c:v>
                </c:pt>
                <c:pt idx="3">
                  <c:v>0.317</c:v>
                </c:pt>
                <c:pt idx="4">
                  <c:v>0.309</c:v>
                </c:pt>
                <c:pt idx="5">
                  <c:v>0.30399999999999999</c:v>
                </c:pt>
                <c:pt idx="6">
                  <c:v>0.29499999999999998</c:v>
                </c:pt>
                <c:pt idx="7">
                  <c:v>0.29599999999999999</c:v>
                </c:pt>
                <c:pt idx="8">
                  <c:v>0.29499999999999998</c:v>
                </c:pt>
                <c:pt idx="9">
                  <c:v>0.30099999999999999</c:v>
                </c:pt>
                <c:pt idx="10">
                  <c:v>0.30299999999999999</c:v>
                </c:pt>
                <c:pt idx="11">
                  <c:v>0.30099999999999999</c:v>
                </c:pt>
                <c:pt idx="12">
                  <c:v>0.29499999999999998</c:v>
                </c:pt>
                <c:pt idx="13" formatCode="0%">
                  <c:v>0.29399999999999998</c:v>
                </c:pt>
                <c:pt idx="14" formatCode="0%">
                  <c:v>0.29199999999999998</c:v>
                </c:pt>
                <c:pt idx="15" formatCode="0%">
                  <c:v>0.29100000000000004</c:v>
                </c:pt>
                <c:pt idx="16" formatCode="0%">
                  <c:v>0.28400000000000003</c:v>
                </c:pt>
                <c:pt idx="17" formatCode="0%">
                  <c:v>0.27200000000000002</c:v>
                </c:pt>
                <c:pt idx="18" formatCode="0%">
                  <c:v>0.26</c:v>
                </c:pt>
                <c:pt idx="19">
                  <c:v>0.26800000000000002</c:v>
                </c:pt>
                <c:pt idx="20" formatCode="0%">
                  <c:v>0.27900000000000003</c:v>
                </c:pt>
                <c:pt idx="21" formatCode="0%">
                  <c:v>0.27700000000000002</c:v>
                </c:pt>
                <c:pt idx="22" formatCode="0%">
                  <c:v>0.28100000000000003</c:v>
                </c:pt>
                <c:pt idx="23" formatCode="0%">
                  <c:v>0.28399999999999997</c:v>
                </c:pt>
                <c:pt idx="24" formatCode="0%">
                  <c:v>0.29399999999999998</c:v>
                </c:pt>
                <c:pt idx="25" formatCode="0%">
                  <c:v>0.29799999999999999</c:v>
                </c:pt>
                <c:pt idx="26" formatCode="0%">
                  <c:v>0.30299999999999999</c:v>
                </c:pt>
                <c:pt idx="27" formatCode="0%">
                  <c:v>0.309</c:v>
                </c:pt>
                <c:pt idx="28" formatCode="0%">
                  <c:v>0.309</c:v>
                </c:pt>
                <c:pt idx="29" formatCode="0%">
                  <c:v>0.30499999999999999</c:v>
                </c:pt>
                <c:pt idx="30" formatCode="0%">
                  <c:v>0.30199999999999999</c:v>
                </c:pt>
                <c:pt idx="31" formatCode="0%">
                  <c:v>0.30499999999999999</c:v>
                </c:pt>
                <c:pt idx="32" formatCode="0%">
                  <c:v>0.30599999999999999</c:v>
                </c:pt>
                <c:pt idx="33" formatCode="0%">
                  <c:v>0.30499999999999999</c:v>
                </c:pt>
                <c:pt idx="34" formatCode="0%">
                  <c:v>0.307</c:v>
                </c:pt>
                <c:pt idx="35" formatCode="0%">
                  <c:v>0.315</c:v>
                </c:pt>
                <c:pt idx="36" formatCode="0%">
                  <c:v>0.314</c:v>
                </c:pt>
                <c:pt idx="37" formatCode="0%">
                  <c:v>0.29799999999999999</c:v>
                </c:pt>
                <c:pt idx="41" formatCode="0%">
                  <c:v>0.312</c:v>
                </c:pt>
                <c:pt idx="45" formatCode="0%">
                  <c:v>0.34899999999999998</c:v>
                </c:pt>
                <c:pt idx="49" formatCode="0%">
                  <c:v>0.38500000000000001</c:v>
                </c:pt>
                <c:pt idx="53" formatCode="0%">
                  <c:v>0.37</c:v>
                </c:pt>
                <c:pt idx="57" formatCode="0%">
                  <c:v>0.372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EC-4BDC-9676-640955E71A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723231"/>
        <c:axId val="197731967"/>
      </c:lineChart>
      <c:catAx>
        <c:axId val="197723231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731967"/>
        <c:crosses val="autoZero"/>
        <c:auto val="1"/>
        <c:lblAlgn val="ctr"/>
        <c:lblOffset val="100"/>
        <c:noMultiLvlLbl val="0"/>
      </c:catAx>
      <c:valAx>
        <c:axId val="197731967"/>
        <c:scaling>
          <c:orientation val="minMax"/>
          <c:min val="0.2"/>
        </c:scaling>
        <c:delete val="1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crossAx val="19772323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'detenuti e posti disponibili'!$B$33</c:f>
              <c:strCache>
                <c:ptCount val="1"/>
                <c:pt idx="0">
                  <c:v>Numero detenuti presenti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2.7824151363383315E-2"/>
                  <c:y val="4.7559966914805622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1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E5-472F-9C55-620E01A159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disponibili'!$A$34:$A$42</c:f>
              <c:strCache>
                <c:ptCount val="9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</c:strCache>
            </c:strRef>
          </c:cat>
          <c:val>
            <c:numRef>
              <c:f>'detenuti e posti disponibili'!$B$34:$B$42</c:f>
              <c:numCache>
                <c:formatCode>_-* #,##0\ _€_-;\-* #,##0\ _€_-;_-* "-"??\ _€_-;_-@_-</c:formatCode>
                <c:ptCount val="9"/>
                <c:pt idx="0">
                  <c:v>52273</c:v>
                </c:pt>
                <c:pt idx="1">
                  <c:v>54157</c:v>
                </c:pt>
                <c:pt idx="2">
                  <c:v>56167</c:v>
                </c:pt>
                <c:pt idx="3">
                  <c:v>57749</c:v>
                </c:pt>
                <c:pt idx="4" formatCode="#,##0">
                  <c:v>60637</c:v>
                </c:pt>
                <c:pt idx="5">
                  <c:v>61480</c:v>
                </c:pt>
                <c:pt idx="6">
                  <c:v>62464</c:v>
                </c:pt>
                <c:pt idx="7">
                  <c:v>61861</c:v>
                </c:pt>
                <c:pt idx="8">
                  <c:v>61916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E5-472F-9C55-620E01A1599A}"/>
            </c:ext>
          </c:extLst>
        </c:ser>
        <c:ser>
          <c:idx val="1"/>
          <c:order val="1"/>
          <c:tx>
            <c:strRef>
              <c:f>'detenuti e posti disponibili'!$C$33</c:f>
              <c:strCache>
                <c:ptCount val="1"/>
                <c:pt idx="0">
                  <c:v>Posti effettivamente disponibili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3.4780189204229171E-2"/>
                  <c:y val="3.72208436724565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E5-472F-9C55-620E01A159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linear"/>
            <c:forward val="1"/>
            <c:dispRSqr val="0"/>
            <c:dispEq val="0"/>
          </c:trendline>
          <c:cat>
            <c:strRef>
              <c:f>'detenuti e posti disponibili'!$A$34:$A$42</c:f>
              <c:strCache>
                <c:ptCount val="9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</c:strCache>
            </c:strRef>
          </c:cat>
          <c:val>
            <c:numRef>
              <c:f>'detenuti e posti disponibili'!$C$34:$C$42</c:f>
              <c:numCache>
                <c:formatCode>_-* #,##0\ _€_-;\-* #,##0\ _€_-;_-* "-"??\ _€_-;_-@_-</c:formatCode>
                <c:ptCount val="9"/>
                <c:pt idx="0">
                  <c:v>47923</c:v>
                </c:pt>
                <c:pt idx="1">
                  <c:v>47258</c:v>
                </c:pt>
                <c:pt idx="2">
                  <c:v>47661</c:v>
                </c:pt>
                <c:pt idx="3">
                  <c:v>47631</c:v>
                </c:pt>
                <c:pt idx="4">
                  <c:v>47691</c:v>
                </c:pt>
                <c:pt idx="5">
                  <c:v>47578</c:v>
                </c:pt>
                <c:pt idx="6">
                  <c:v>46662</c:v>
                </c:pt>
                <c:pt idx="7">
                  <c:v>46679</c:v>
                </c:pt>
                <c:pt idx="8">
                  <c:v>46626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E5-472F-9C55-620E01A15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8574127"/>
        <c:axId val="378574959"/>
      </c:barChart>
      <c:lineChart>
        <c:grouping val="standard"/>
        <c:varyColors val="0"/>
        <c:ser>
          <c:idx val="2"/>
          <c:order val="2"/>
          <c:tx>
            <c:strRef>
              <c:f>'detenuti e posti disponibili'!$D$33</c:f>
              <c:strCache>
                <c:ptCount val="1"/>
                <c:pt idx="0">
                  <c:v>Tasso affollamento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E5-472F-9C55-620E01A1599A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'detenuti e posti disponibili'!$A$34:$A$42</c:f>
              <c:strCache>
                <c:ptCount val="9"/>
                <c:pt idx="0">
                  <c:v>dic. 20</c:v>
                </c:pt>
                <c:pt idx="1">
                  <c:v>dic. 21</c:v>
                </c:pt>
                <c:pt idx="2">
                  <c:v>dic. 22</c:v>
                </c:pt>
                <c:pt idx="3">
                  <c:v>giu 23</c:v>
                </c:pt>
                <c:pt idx="4">
                  <c:v>gen. 24</c:v>
                </c:pt>
                <c:pt idx="5">
                  <c:v>giu. 24</c:v>
                </c:pt>
                <c:pt idx="6">
                  <c:v>nov. 24</c:v>
                </c:pt>
                <c:pt idx="7">
                  <c:v>dic. 24</c:v>
                </c:pt>
                <c:pt idx="8">
                  <c:v>gen. 25</c:v>
                </c:pt>
              </c:strCache>
            </c:strRef>
          </c:cat>
          <c:val>
            <c:numRef>
              <c:f>'detenuti e posti disponibili'!$D$34:$D$42</c:f>
              <c:numCache>
                <c:formatCode>0.0%</c:formatCode>
                <c:ptCount val="9"/>
                <c:pt idx="0">
                  <c:v>1.090770611188782</c:v>
                </c:pt>
                <c:pt idx="1">
                  <c:v>1.1459858648271193</c:v>
                </c:pt>
                <c:pt idx="2">
                  <c:v>1.1784687690144982</c:v>
                </c:pt>
                <c:pt idx="3">
                  <c:v>1.2124246814049673</c:v>
                </c:pt>
                <c:pt idx="4">
                  <c:v>1.2714558302405066</c:v>
                </c:pt>
                <c:pt idx="5">
                  <c:v>1.2921938711169028</c:v>
                </c:pt>
                <c:pt idx="6">
                  <c:v>1.3386481505293386</c:v>
                </c:pt>
                <c:pt idx="7">
                  <c:v>1.325242614451895</c:v>
                </c:pt>
                <c:pt idx="8">
                  <c:v>1.3279286235147771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5E5-472F-9C55-620E01A159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577871"/>
        <c:axId val="378591183"/>
      </c:lineChart>
      <c:catAx>
        <c:axId val="378574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959"/>
        <c:crosses val="autoZero"/>
        <c:auto val="1"/>
        <c:lblAlgn val="ctr"/>
        <c:lblOffset val="100"/>
        <c:noMultiLvlLbl val="0"/>
      </c:catAx>
      <c:valAx>
        <c:axId val="378574959"/>
        <c:scaling>
          <c:orientation val="minMax"/>
          <c:min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€_-;\-* #,##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4127"/>
        <c:crosses val="autoZero"/>
        <c:crossBetween val="between"/>
      </c:valAx>
      <c:valAx>
        <c:axId val="378591183"/>
        <c:scaling>
          <c:orientation val="minMax"/>
        </c:scaling>
        <c:delete val="0"/>
        <c:axPos val="r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378577871"/>
        <c:crosses val="max"/>
        <c:crossBetween val="between"/>
        <c:majorUnit val="0.1"/>
      </c:valAx>
      <c:catAx>
        <c:axId val="37857787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7859118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262390657428538E-2"/>
          <c:y val="1.8364868570533162E-2"/>
          <c:w val="0.93799445557470995"/>
          <c:h val="0.815166429884337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78-42EA-9577-FD0FFF15C16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978-42EA-9577-FD0FFF15C168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78-42EA-9577-FD0FFF15C16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78-42EA-9577-FD0FFF15C16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978-42EA-9577-FD0FFF15C168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978-42EA-9577-FD0FFF15C168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978-42EA-9577-FD0FFF15C168}"/>
              </c:ext>
            </c:extLst>
          </c:dPt>
          <c:dPt>
            <c:idx val="7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978-42EA-9577-FD0FFF15C168}"/>
              </c:ext>
            </c:extLst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978-42EA-9577-FD0FFF15C168}"/>
              </c:ext>
            </c:extLst>
          </c:dPt>
          <c:dPt>
            <c:idx val="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978-42EA-9577-FD0FFF15C168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978-42EA-9577-FD0FFF15C168}"/>
              </c:ext>
            </c:extLst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978-42EA-9577-FD0FFF15C168}"/>
              </c:ext>
            </c:extLst>
          </c:dPt>
          <c:dPt>
            <c:idx val="1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978-42EA-9577-FD0FFF15C168}"/>
              </c:ext>
            </c:extLst>
          </c:dPt>
          <c:dPt>
            <c:idx val="1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978-42EA-9577-FD0FFF15C168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6978-42EA-9577-FD0FFF15C168}"/>
              </c:ext>
            </c:extLst>
          </c:dPt>
          <c:dPt>
            <c:idx val="15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978-42EA-9577-FD0FFF15C168}"/>
              </c:ext>
            </c:extLst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6978-42EA-9577-FD0FFF15C168}"/>
              </c:ext>
            </c:extLst>
          </c:dPt>
          <c:dPt>
            <c:idx val="1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6978-42EA-9577-FD0FFF15C168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6978-42EA-9577-FD0FFF15C168}"/>
              </c:ext>
            </c:extLst>
          </c:dPt>
          <c:dPt>
            <c:idx val="19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6978-42EA-9577-FD0FFF15C168}"/>
              </c:ext>
            </c:extLst>
          </c:dPt>
          <c:dPt>
            <c:idx val="2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6978-42EA-9577-FD0FFF15C168}"/>
              </c:ext>
            </c:extLst>
          </c:dPt>
          <c:dLbls>
            <c:spPr>
              <a:solidFill>
                <a:schemeClr val="lt1"/>
              </a:solidFill>
              <a:ln w="25400" cap="flat" cmpd="sng" algn="ctr">
                <a:noFill/>
                <a:prstDash val="solid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'variazioni regionali'!$Q$2:$Q$21</c:f>
              <c:strCache>
                <c:ptCount val="20"/>
                <c:pt idx="0">
                  <c:v>LOMBARDIA</c:v>
                </c:pt>
                <c:pt idx="1">
                  <c:v>BASILICATA</c:v>
                </c:pt>
                <c:pt idx="2">
                  <c:v>CALABRIA</c:v>
                </c:pt>
                <c:pt idx="3">
                  <c:v>UMBRIA</c:v>
                </c:pt>
                <c:pt idx="4">
                  <c:v>LAZIO</c:v>
                </c:pt>
                <c:pt idx="5">
                  <c:v>SARDEGNA</c:v>
                </c:pt>
                <c:pt idx="6">
                  <c:v>TRENTINO ALTO ADIGE</c:v>
                </c:pt>
                <c:pt idx="7">
                  <c:v>PIEMONTE</c:v>
                </c:pt>
                <c:pt idx="8">
                  <c:v>VALLE D'AOSTA</c:v>
                </c:pt>
                <c:pt idx="9">
                  <c:v>MARCHE</c:v>
                </c:pt>
                <c:pt idx="10">
                  <c:v>FRIULI VENEZIA GIULIA</c:v>
                </c:pt>
                <c:pt idx="11">
                  <c:v>ABRUZZO</c:v>
                </c:pt>
                <c:pt idx="12">
                  <c:v>EMILIA ROMAGNA</c:v>
                </c:pt>
                <c:pt idx="13">
                  <c:v>MOLISE</c:v>
                </c:pt>
                <c:pt idx="14">
                  <c:v>CAMPANIA</c:v>
                </c:pt>
                <c:pt idx="15">
                  <c:v>VENETO</c:v>
                </c:pt>
                <c:pt idx="16">
                  <c:v>LIGURIA</c:v>
                </c:pt>
                <c:pt idx="17">
                  <c:v>TOSCANA</c:v>
                </c:pt>
                <c:pt idx="18">
                  <c:v>PUGLIA</c:v>
                </c:pt>
                <c:pt idx="19">
                  <c:v>SICILIA</c:v>
                </c:pt>
              </c:strCache>
            </c:strRef>
          </c:cat>
          <c:val>
            <c:numRef>
              <c:f>'variazioni regionali'!$R$2:$R$21</c:f>
              <c:numCache>
                <c:formatCode>#,##0</c:formatCode>
                <c:ptCount val="20"/>
                <c:pt idx="0">
                  <c:v>-57</c:v>
                </c:pt>
                <c:pt idx="1">
                  <c:v>-52</c:v>
                </c:pt>
                <c:pt idx="2">
                  <c:v>-35</c:v>
                </c:pt>
                <c:pt idx="3">
                  <c:v>-30</c:v>
                </c:pt>
                <c:pt idx="4">
                  <c:v>-18</c:v>
                </c:pt>
                <c:pt idx="5">
                  <c:v>-14</c:v>
                </c:pt>
                <c:pt idx="6">
                  <c:v>-13</c:v>
                </c:pt>
                <c:pt idx="7">
                  <c:v>-9</c:v>
                </c:pt>
                <c:pt idx="8">
                  <c:v>-5</c:v>
                </c:pt>
                <c:pt idx="9">
                  <c:v>5</c:v>
                </c:pt>
                <c:pt idx="10">
                  <c:v>6</c:v>
                </c:pt>
                <c:pt idx="11">
                  <c:v>8</c:v>
                </c:pt>
                <c:pt idx="12">
                  <c:v>14</c:v>
                </c:pt>
                <c:pt idx="13">
                  <c:v>14</c:v>
                </c:pt>
                <c:pt idx="14">
                  <c:v>21</c:v>
                </c:pt>
                <c:pt idx="15">
                  <c:v>21</c:v>
                </c:pt>
                <c:pt idx="16">
                  <c:v>31</c:v>
                </c:pt>
                <c:pt idx="17">
                  <c:v>31</c:v>
                </c:pt>
                <c:pt idx="18">
                  <c:v>57</c:v>
                </c:pt>
                <c:pt idx="19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A-6978-42EA-9577-FD0FFF15C16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69660192"/>
        <c:axId val="1869663936"/>
      </c:barChart>
      <c:catAx>
        <c:axId val="186966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69663936"/>
        <c:crosses val="autoZero"/>
        <c:auto val="1"/>
        <c:lblAlgn val="ctr"/>
        <c:lblOffset val="100"/>
        <c:noMultiLvlLbl val="0"/>
      </c:catAx>
      <c:valAx>
        <c:axId val="18696639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869660192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Totale Italia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 (3)'!$V$25</c:f>
              <c:strCache>
                <c:ptCount val="1"/>
                <c:pt idx="0">
                  <c:v>posti effetivamente disponibili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(3)'!$W$25:$X$25</c:f>
              <c:numCache>
                <c:formatCode>General</c:formatCode>
                <c:ptCount val="2"/>
                <c:pt idx="0" formatCode="#,##0">
                  <c:v>46626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3A-4FF6-B5DF-2C49B0DC0F5A}"/>
            </c:ext>
          </c:extLst>
        </c:ser>
        <c:ser>
          <c:idx val="1"/>
          <c:order val="1"/>
          <c:tx>
            <c:strRef>
              <c:f>'graf pena residua (3)'!$V$26</c:f>
              <c:strCache>
                <c:ptCount val="1"/>
                <c:pt idx="0">
                  <c:v>posti momentaneamente indisponibili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(3)'!$W$26:$X$26</c:f>
              <c:numCache>
                <c:formatCode>#,##0</c:formatCode>
                <c:ptCount val="2"/>
                <c:pt idx="0">
                  <c:v>4674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3A-4FF6-B5DF-2C49B0DC0F5A}"/>
            </c:ext>
          </c:extLst>
        </c:ser>
        <c:ser>
          <c:idx val="2"/>
          <c:order val="2"/>
          <c:tx>
            <c:strRef>
              <c:f>'graf pena residua (3)'!$V$27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(3)'!$W$27:$X$27</c:f>
              <c:numCache>
                <c:formatCode>#,##0</c:formatCode>
                <c:ptCount val="2"/>
                <c:pt idx="1">
                  <c:v>30342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3A-4FF6-B5DF-2C49B0DC0F5A}"/>
            </c:ext>
          </c:extLst>
        </c:ser>
        <c:ser>
          <c:idx val="3"/>
          <c:order val="3"/>
          <c:tx>
            <c:strRef>
              <c:f>'graf pena residua (3)'!$V$28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2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(3)'!$W$28:$X$28</c:f>
              <c:numCache>
                <c:formatCode>#,##0</c:formatCode>
                <c:ptCount val="2"/>
                <c:pt idx="1">
                  <c:v>15213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3A-4FF6-B5DF-2C49B0DC0F5A}"/>
            </c:ext>
          </c:extLst>
        </c:ser>
        <c:ser>
          <c:idx val="4"/>
          <c:order val="4"/>
          <c:tx>
            <c:strRef>
              <c:f>'graf pena residua (3)'!$V$29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(3)'!$W$29:$X$29</c:f>
              <c:numCache>
                <c:formatCode>#,##0</c:formatCode>
                <c:ptCount val="2"/>
                <c:pt idx="1">
                  <c:v>8409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3A-4FF6-B5DF-2C49B0DC0F5A}"/>
            </c:ext>
          </c:extLst>
        </c:ser>
        <c:ser>
          <c:idx val="5"/>
          <c:order val="5"/>
          <c:tx>
            <c:strRef>
              <c:f>'graf pena residua (3)'!$V$30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(3)'!$W$24:$X$24</c:f>
              <c:strCache>
                <c:ptCount val="2"/>
                <c:pt idx="0">
                  <c:v>Capienza regolamentare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(3)'!$W$30:$X$30</c:f>
              <c:numCache>
                <c:formatCode>#,##0</c:formatCode>
                <c:ptCount val="2"/>
                <c:pt idx="1">
                  <c:v>7952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3A-4FF6-B5DF-2C49B0DC0F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olidFill>
          <a:schemeClr val="bg1"/>
        </a:solidFill>
        <a:ln>
          <a:noFill/>
        </a:ln>
        <a:effectLst/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ayout>
        <c:manualLayout>
          <c:xMode val="edge"/>
          <c:yMode val="edge"/>
          <c:x val="0.65204485544399038"/>
          <c:y val="0.12701668410329828"/>
          <c:w val="0.33712090836966074"/>
          <c:h val="0.845034230861002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600"/>
      </a:pPr>
      <a:endParaRPr lang="it-IT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Regione Lazio</a:t>
            </a:r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 (3)'!$R$23</c:f>
              <c:strCache>
                <c:ptCount val="1"/>
              </c:strCache>
            </c:strRef>
          </c:tx>
          <c:spPr>
            <a:solidFill>
              <a:srgbClr val="FF9999"/>
            </a:solidFill>
            <a:ln w="19050">
              <a:solidFill>
                <a:srgbClr val="C00000"/>
              </a:solidFill>
              <a:prstDash val="dashDot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(3)'!$S$23:$T$23</c:f>
              <c:numCache>
                <c:formatCode>General</c:formatCode>
                <c:ptCount val="2"/>
                <c:pt idx="0" formatCode="#,##0">
                  <c:v>4571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2B-4B65-B1F8-F51DB8B0697C}"/>
            </c:ext>
          </c:extLst>
        </c:ser>
        <c:ser>
          <c:idx val="1"/>
          <c:order val="1"/>
          <c:tx>
            <c:strRef>
              <c:f>'graf pena residua (3)'!$R$24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5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(3)'!$S$24:$T$24</c:f>
              <c:numCache>
                <c:formatCode>#,##0</c:formatCode>
                <c:ptCount val="2"/>
                <c:pt idx="1">
                  <c:v>1289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2B-4B65-B1F8-F51DB8B0697C}"/>
            </c:ext>
          </c:extLst>
        </c:ser>
        <c:ser>
          <c:idx val="2"/>
          <c:order val="2"/>
          <c:tx>
            <c:strRef>
              <c:f>'graf pena residua (3)'!$R$25</c:f>
              <c:strCache>
                <c:ptCount val="1"/>
                <c:pt idx="0">
                  <c:v>ricorrenti e appellanti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(3)'!$S$25:$T$25</c:f>
              <c:numCache>
                <c:formatCode>#,##0</c:formatCode>
                <c:ptCount val="2"/>
                <c:pt idx="1">
                  <c:v>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D2B-4B65-B1F8-F51DB8B0697C}"/>
            </c:ext>
          </c:extLst>
        </c:ser>
        <c:ser>
          <c:idx val="3"/>
          <c:order val="3"/>
          <c:tx>
            <c:strRef>
              <c:f>'graf pena residua (3)'!$R$26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(3)'!$S$26:$T$26</c:f>
              <c:numCache>
                <c:formatCode>#,##0</c:formatCode>
                <c:ptCount val="2"/>
                <c:pt idx="1">
                  <c:v>2581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D2B-4B65-B1F8-F51DB8B0697C}"/>
            </c:ext>
          </c:extLst>
        </c:ser>
        <c:ser>
          <c:idx val="4"/>
          <c:order val="4"/>
          <c:tx>
            <c:strRef>
              <c:f>'graf pena residua (3)'!$R$30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prstClr val="white">
                  <a:lumMod val="75000"/>
                </a:prst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(3)'!$S$30:$T$30</c:f>
              <c:numCache>
                <c:formatCode>#,##0</c:formatCode>
                <c:ptCount val="2"/>
                <c:pt idx="1">
                  <c:v>1003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D2B-4B65-B1F8-F51DB8B0697C}"/>
            </c:ext>
          </c:extLst>
        </c:ser>
        <c:ser>
          <c:idx val="5"/>
          <c:order val="5"/>
          <c:tx>
            <c:strRef>
              <c:f>'graf pena residua (3)'!$R$31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(3)'!$S$22:$T$22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(3)'!$S$31:$T$31</c:f>
              <c:numCache>
                <c:formatCode>#,##0</c:formatCode>
                <c:ptCount val="2"/>
                <c:pt idx="1">
                  <c:v>1013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D2B-4B65-B1F8-F51DB8B069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842245118296383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CF21-48B3-BF07-99C0081F50FA}"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F21-48B3-BF07-99C0081F50FA}"/>
                </c:ext>
              </c:extLst>
            </c:dLbl>
            <c:dLbl>
              <c:idx val="17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CF21-48B3-BF07-99C0081F50FA}"/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dk1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 IIPP'!$A$3:$A$22</c:f>
              <c:strCache>
                <c:ptCount val="20"/>
                <c:pt idx="0">
                  <c:v>TRANI -</c:v>
                </c:pt>
                <c:pt idx="1">
                  <c:v>LOCRI -</c:v>
                </c:pt>
                <c:pt idx="2">
                  <c:v>MILANO "F. DI CATALDO" SAN VITTORE</c:v>
                </c:pt>
                <c:pt idx="3">
                  <c:v>FOGGIA -</c:v>
                </c:pt>
                <c:pt idx="4">
                  <c:v>LUCCA -</c:v>
                </c:pt>
                <c:pt idx="5">
                  <c:v>BRESCIA "N. FISCHIONE" CANTON MONBELLO</c:v>
                </c:pt>
                <c:pt idx="6">
                  <c:v>TARANTO -</c:v>
                </c:pt>
                <c:pt idx="7">
                  <c:v>UDINE -</c:v>
                </c:pt>
                <c:pt idx="8">
                  <c:v>COMO -</c:v>
                </c:pt>
                <c:pt idx="9">
                  <c:v>VARESE -</c:v>
                </c:pt>
                <c:pt idx="10">
                  <c:v>ROMA "REGINA COELI"</c:v>
                </c:pt>
                <c:pt idx="11">
                  <c:v>VERONA "MONTORIO"</c:v>
                </c:pt>
                <c:pt idx="12">
                  <c:v>TREVISO -</c:v>
                </c:pt>
                <c:pt idx="13">
                  <c:v>BUSTO ARSIZIO -</c:v>
                </c:pt>
                <c:pt idx="14">
                  <c:v>CHIETI -</c:v>
                </c:pt>
                <c:pt idx="15">
                  <c:v>BERGAMO "Don Fausto RESMINI"</c:v>
                </c:pt>
                <c:pt idx="16">
                  <c:v>POTENZA "A. SANTORO"</c:v>
                </c:pt>
                <c:pt idx="17">
                  <c:v>VITERBO "N. IZZO"</c:v>
                </c:pt>
                <c:pt idx="18">
                  <c:v>MONZA -</c:v>
                </c:pt>
                <c:pt idx="19">
                  <c:v>CAMPOBASSO -</c:v>
                </c:pt>
              </c:strCache>
            </c:strRef>
          </c:cat>
          <c:val>
            <c:numRef>
              <c:f>'graf IIPP'!$B$3:$B$22</c:f>
              <c:numCache>
                <c:formatCode>0%</c:formatCode>
                <c:ptCount val="20"/>
                <c:pt idx="0">
                  <c:v>3.6699029126213594</c:v>
                </c:pt>
                <c:pt idx="1">
                  <c:v>2.8409090909090908</c:v>
                </c:pt>
                <c:pt idx="2">
                  <c:v>2.3063829787234043</c:v>
                </c:pt>
                <c:pt idx="3">
                  <c:v>2.1061093247588425</c:v>
                </c:pt>
                <c:pt idx="4">
                  <c:v>2.0526315789473686</c:v>
                </c:pt>
                <c:pt idx="5">
                  <c:v>2.0439560439560438</c:v>
                </c:pt>
                <c:pt idx="6">
                  <c:v>1.975206611570248</c:v>
                </c:pt>
                <c:pt idx="7">
                  <c:v>1.9347826086956521</c:v>
                </c:pt>
                <c:pt idx="8">
                  <c:v>1.8888888888888888</c:v>
                </c:pt>
                <c:pt idx="9">
                  <c:v>1.8679245283018868</c:v>
                </c:pt>
                <c:pt idx="10">
                  <c:v>1.8491228070175438</c:v>
                </c:pt>
                <c:pt idx="11">
                  <c:v>1.8490566037735849</c:v>
                </c:pt>
                <c:pt idx="12">
                  <c:v>1.8257575757575757</c:v>
                </c:pt>
                <c:pt idx="13">
                  <c:v>1.8201754385964912</c:v>
                </c:pt>
                <c:pt idx="14">
                  <c:v>1.8101265822784811</c:v>
                </c:pt>
                <c:pt idx="15">
                  <c:v>1.8081761006289307</c:v>
                </c:pt>
                <c:pt idx="16">
                  <c:v>1.7692307692307692</c:v>
                </c:pt>
                <c:pt idx="17">
                  <c:v>1.7654320987654322</c:v>
                </c:pt>
                <c:pt idx="18">
                  <c:v>1.7647058823529411</c:v>
                </c:pt>
                <c:pt idx="19">
                  <c:v>1.7604166666666667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21-48B3-BF07-99C0081F5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8406959"/>
        <c:axId val="208395311"/>
      </c:barChart>
      <c:catAx>
        <c:axId val="20840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395311"/>
        <c:crosses val="autoZero"/>
        <c:auto val="1"/>
        <c:lblAlgn val="ctr"/>
        <c:lblOffset val="100"/>
        <c:noMultiLvlLbl val="0"/>
      </c:catAx>
      <c:valAx>
        <c:axId val="208395311"/>
        <c:scaling>
          <c:orientation val="minMax"/>
          <c:max val="4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406959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nazionali'!$A$19</c:f>
              <c:strCache>
                <c:ptCount val="1"/>
                <c:pt idx="0">
                  <c:v>uomini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nazionali'!$B$19:$C$19</c:f>
              <c:numCache>
                <c:formatCode>_-* #,##0.0\ _€_-;\-* #,##0.0\ _€_-;_-* "-"??\ _€_-;_-@_-</c:formatCode>
                <c:ptCount val="2"/>
                <c:pt idx="0">
                  <c:v>93.109673536933954</c:v>
                </c:pt>
                <c:pt idx="1">
                  <c:v>96.112474966083084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D-48D7-9C38-D53DB5459CCE}"/>
            </c:ext>
          </c:extLst>
        </c:ser>
        <c:ser>
          <c:idx val="1"/>
          <c:order val="1"/>
          <c:tx>
            <c:strRef>
              <c:f>'detenuti per genere e nazionali'!$A$20</c:f>
              <c:strCache>
                <c:ptCount val="1"/>
                <c:pt idx="0">
                  <c:v>donne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nazionali'!$B$18:$C$18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nazionali'!$B$20:$C$20</c:f>
              <c:numCache>
                <c:formatCode>_-* #,##0.0\ _€_-;\-* #,##0.0\ _€_-;_-* "-"??\ _€_-;_-@_-</c:formatCode>
                <c:ptCount val="2"/>
                <c:pt idx="0">
                  <c:v>6.890326463066045</c:v>
                </c:pt>
                <c:pt idx="1">
                  <c:v>3.8875250339169201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9D-48D7-9C38-D53DB5459CC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249472"/>
        <c:axId val="68251008"/>
      </c:barChart>
      <c:catAx>
        <c:axId val="6824947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68251008"/>
        <c:crosses val="autoZero"/>
        <c:auto val="1"/>
        <c:lblAlgn val="ctr"/>
        <c:lblOffset val="100"/>
        <c:noMultiLvlLbl val="0"/>
      </c:catAx>
      <c:valAx>
        <c:axId val="68251008"/>
        <c:scaling>
          <c:orientation val="minMax"/>
          <c:min val="0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68249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genere e nazionali'!$A$16</c:f>
              <c:strCache>
                <c:ptCount val="1"/>
                <c:pt idx="0">
                  <c:v>Italiani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nazionali'!$B$16:$C$16</c:f>
              <c:numCache>
                <c:formatCode>_-* #,##0.0\ _€_-;\-* #,##0.0\ _€_-;_-* "-"??\ _€_-;_-@_-</c:formatCode>
                <c:ptCount val="2"/>
                <c:pt idx="0">
                  <c:v>63.788175116593948</c:v>
                </c:pt>
                <c:pt idx="1">
                  <c:v>68.308676271076934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7F-4146-AF34-A94B5B01FB1F}"/>
            </c:ext>
          </c:extLst>
        </c:ser>
        <c:ser>
          <c:idx val="1"/>
          <c:order val="1"/>
          <c:tx>
            <c:strRef>
              <c:f>'detenuti per genere e nazionali'!$A$17</c:f>
              <c:strCache>
                <c:ptCount val="1"/>
                <c:pt idx="0">
                  <c:v>Stranieri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genere e nazionali'!$B$15:$C$15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genere e nazionali'!$B$17:$C$17</c:f>
              <c:numCache>
                <c:formatCode>_-* #,##0.0\ _€_-;\-* #,##0.0\ _€_-;_-* "-"??\ _€_-;_-@_-</c:formatCode>
                <c:ptCount val="2"/>
                <c:pt idx="0">
                  <c:v>36.211824883406045</c:v>
                </c:pt>
                <c:pt idx="1">
                  <c:v>31.691323728923059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7F-4146-AF34-A94B5B01FB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9310720"/>
        <c:axId val="129313792"/>
      </c:barChart>
      <c:catAx>
        <c:axId val="1293107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29313792"/>
        <c:crosses val="autoZero"/>
        <c:auto val="1"/>
        <c:lblAlgn val="ctr"/>
        <c:lblOffset val="100"/>
        <c:noMultiLvlLbl val="0"/>
      </c:catAx>
      <c:valAx>
        <c:axId val="129313792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293107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'detenuti per posizione giuridic'!$O$19</c:f>
              <c:strCache>
                <c:ptCount val="1"/>
                <c:pt idx="0">
                  <c:v>In attesa di primo giudizio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schemeClr val="bg1">
                  <a:lumMod val="95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giuridic'!$P$19:$Q$19</c:f>
              <c:numCache>
                <c:formatCode>_-* #,##0.0\ _€_-;\-* #,##0.0\ _€_-;_-* "-"??\ _€_-;_-@_-</c:formatCode>
                <c:ptCount val="2"/>
                <c:pt idx="0" formatCode="0.0">
                  <c:v>19.39220701068151</c:v>
                </c:pt>
                <c:pt idx="1">
                  <c:v>15.167323470508432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7E-4BA3-97ED-B3640CC8889E}"/>
            </c:ext>
          </c:extLst>
        </c:ser>
        <c:ser>
          <c:idx val="1"/>
          <c:order val="1"/>
          <c:tx>
            <c:strRef>
              <c:f>'detenuti per posizione giuridic'!$O$20</c:f>
              <c:strCache>
                <c:ptCount val="1"/>
                <c:pt idx="0">
                  <c:v>Appellanti e ricorrenti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giuridic'!$P$20:$Q$20</c:f>
              <c:numCache>
                <c:formatCode>_-* #,##0.0\ _€_-;\-* #,##0.0\ _€_-;_-* "-"??\ _€_-;_-@_-</c:formatCode>
                <c:ptCount val="2"/>
                <c:pt idx="0" formatCode="0.0">
                  <c:v>11.448773882954717</c:v>
                </c:pt>
                <c:pt idx="1">
                  <c:v>9.4030622133212738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7E-4BA3-97ED-B3640CC8889E}"/>
            </c:ext>
          </c:extLst>
        </c:ser>
        <c:ser>
          <c:idx val="2"/>
          <c:order val="2"/>
          <c:tx>
            <c:strRef>
              <c:f>'detenuti per posizione giuridic'!$O$21</c:f>
              <c:strCache>
                <c:ptCount val="1"/>
                <c:pt idx="0">
                  <c:v>Condannati definitivi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giuridic'!$P$21:$Q$21</c:f>
              <c:numCache>
                <c:formatCode>_-* #,##0.0\ _€_-;\-* #,##0.0\ _€_-;_-* "-"??\ _€_-;_-@_-</c:formatCode>
                <c:ptCount val="2"/>
                <c:pt idx="0" formatCode="0.0">
                  <c:v>69.008575297126526</c:v>
                </c:pt>
                <c:pt idx="1">
                  <c:v>74.851411589895989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17E-4BA3-97ED-B3640CC8889E}"/>
            </c:ext>
          </c:extLst>
        </c:ser>
        <c:ser>
          <c:idx val="3"/>
          <c:order val="3"/>
          <c:tx>
            <c:strRef>
              <c:f>'detenuti per posizione giuridic'!$O$22</c:f>
              <c:strCache>
                <c:ptCount val="1"/>
                <c:pt idx="0">
                  <c:v>altra posizione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'detenuti per posizione giuridic'!$P$18:$Q$18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'detenuti per posizione giuridic'!$P$22:$Q$22</c:f>
              <c:numCache>
                <c:formatCode>_-* #,##0.0\ _€_-;\-* #,##0.0\ _€_-;_-* "-"??\ _€_-;_-@_-</c:formatCode>
                <c:ptCount val="2"/>
                <c:pt idx="0" formatCode="0.0">
                  <c:v>0.15044380923724987</c:v>
                </c:pt>
                <c:pt idx="1">
                  <c:v>0.57820272627430713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7E-4BA3-97ED-B3640CC888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4141184"/>
        <c:axId val="104142720"/>
      </c:barChart>
      <c:catAx>
        <c:axId val="1041411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04142720"/>
        <c:crosses val="autoZero"/>
        <c:auto val="1"/>
        <c:lblAlgn val="ctr"/>
        <c:lblOffset val="100"/>
        <c:noMultiLvlLbl val="0"/>
      </c:catAx>
      <c:valAx>
        <c:axId val="104142720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one"/>
        <c:crossAx val="1041411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0.25803</cdr:x>
      <cdr:y>0.3308</cdr:y>
    </cdr:from>
    <cdr:to>
      <cdr:x>0.40276</cdr:x>
      <cdr:y>0.33846</cdr:y>
    </cdr:to>
    <cdr:sp macro="" textlink="">
      <cdr:nvSpPr>
        <cdr:cNvPr id="5" name="Connettore 1 4"/>
        <cdr:cNvSpPr/>
      </cdr:nvSpPr>
      <cdr:spPr>
        <a:xfrm xmlns:a="http://schemas.openxmlformats.org/drawingml/2006/main">
          <a:off x="1937566" y="1548316"/>
          <a:ext cx="1086770" cy="35860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ash"/>
        </a:ln>
      </cdr:spPr>
      <cdr:style>
        <a:lnRef xmlns:a="http://schemas.openxmlformats.org/drawingml/2006/main" idx="1">
          <a:schemeClr val="accent5"/>
        </a:lnRef>
        <a:fillRef xmlns:a="http://schemas.openxmlformats.org/drawingml/2006/main" idx="0">
          <a:schemeClr val="accent5"/>
        </a:fillRef>
        <a:effectRef xmlns:a="http://schemas.openxmlformats.org/drawingml/2006/main" idx="0">
          <a:schemeClr val="accent5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0.25596</cdr:x>
      <cdr:y>0.36861</cdr:y>
    </cdr:from>
    <cdr:to>
      <cdr:x>0.39663</cdr:x>
      <cdr:y>0.36924</cdr:y>
    </cdr:to>
    <cdr:sp macro="" textlink="">
      <cdr:nvSpPr>
        <cdr:cNvPr id="5" name="Connettore 1 4"/>
        <cdr:cNvSpPr/>
      </cdr:nvSpPr>
      <cdr:spPr>
        <a:xfrm xmlns:a="http://schemas.openxmlformats.org/drawingml/2006/main">
          <a:off x="1800200" y="1584176"/>
          <a:ext cx="989369" cy="2708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ot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0.0404</cdr:x>
      <cdr:y>0.14223</cdr:y>
    </cdr:from>
    <cdr:to>
      <cdr:x>0.10859</cdr:x>
      <cdr:y>0.15347</cdr:y>
    </cdr:to>
    <cdr:cxnSp macro="">
      <cdr:nvCxnSpPr>
        <cdr:cNvPr id="3" name="Connettore diritto 2">
          <a:extLst xmlns:a="http://schemas.openxmlformats.org/drawingml/2006/main">
            <a:ext uri="{FF2B5EF4-FFF2-40B4-BE49-F238E27FC236}">
              <a16:creationId xmlns:a16="http://schemas.microsoft.com/office/drawing/2014/main" id="{50EE2F27-442D-3668-4C38-FC0559CBBB91}"/>
            </a:ext>
          </a:extLst>
        </cdr:cNvPr>
        <cdr:cNvCxnSpPr/>
      </cdr:nvCxnSpPr>
      <cdr:spPr>
        <a:xfrm xmlns:a="http://schemas.openxmlformats.org/drawingml/2006/main">
          <a:off x="365760" y="982980"/>
          <a:ext cx="617257" cy="77703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0.1069</cdr:x>
      <cdr:y>0.0882</cdr:y>
    </cdr:from>
    <cdr:to>
      <cdr:x>0.1633</cdr:x>
      <cdr:y>0.15166</cdr:y>
    </cdr:to>
    <cdr:cxnSp macro="">
      <cdr:nvCxnSpPr>
        <cdr:cNvPr id="5" name="Connettore diritto 4">
          <a:extLst xmlns:a="http://schemas.openxmlformats.org/drawingml/2006/main">
            <a:ext uri="{FF2B5EF4-FFF2-40B4-BE49-F238E27FC236}">
              <a16:creationId xmlns:a16="http://schemas.microsoft.com/office/drawing/2014/main" id="{10652F08-9DE8-4C7A-E670-B01FBA0BC6D7}"/>
            </a:ext>
          </a:extLst>
        </cdr:cNvPr>
        <cdr:cNvCxnSpPr/>
      </cdr:nvCxnSpPr>
      <cdr:spPr>
        <a:xfrm xmlns:a="http://schemas.openxmlformats.org/drawingml/2006/main" flipV="1">
          <a:off x="967719" y="609600"/>
          <a:ext cx="510561" cy="438574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0.17088</cdr:x>
      <cdr:y>0.08711</cdr:y>
    </cdr:from>
    <cdr:to>
      <cdr:x>0.23148</cdr:x>
      <cdr:y>0.23019</cdr:y>
    </cdr:to>
    <cdr:cxnSp macro="">
      <cdr:nvCxnSpPr>
        <cdr:cNvPr id="7" name="Connettore diritto 6">
          <a:extLst xmlns:a="http://schemas.openxmlformats.org/drawingml/2006/main">
            <a:ext uri="{FF2B5EF4-FFF2-40B4-BE49-F238E27FC236}">
              <a16:creationId xmlns:a16="http://schemas.microsoft.com/office/drawing/2014/main" id="{9ED8EE18-0DF6-373E-82FB-55DC8E1759A8}"/>
            </a:ext>
          </a:extLst>
        </cdr:cNvPr>
        <cdr:cNvCxnSpPr/>
      </cdr:nvCxnSpPr>
      <cdr:spPr>
        <a:xfrm xmlns:a="http://schemas.openxmlformats.org/drawingml/2006/main">
          <a:off x="1546881" y="617973"/>
          <a:ext cx="548585" cy="1015041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0.23653</cdr:x>
      <cdr:y>0.2448</cdr:y>
    </cdr:from>
    <cdr:to>
      <cdr:x>0.30303</cdr:x>
      <cdr:y>0.39995</cdr:y>
    </cdr:to>
    <cdr:cxnSp macro="">
      <cdr:nvCxnSpPr>
        <cdr:cNvPr id="9" name="Connettore diritto 8">
          <a:extLst xmlns:a="http://schemas.openxmlformats.org/drawingml/2006/main">
            <a:ext uri="{FF2B5EF4-FFF2-40B4-BE49-F238E27FC236}">
              <a16:creationId xmlns:a16="http://schemas.microsoft.com/office/drawing/2014/main" id="{32201BF9-7B59-46F2-25B3-EFA1296F02E6}"/>
            </a:ext>
          </a:extLst>
        </cdr:cNvPr>
        <cdr:cNvCxnSpPr/>
      </cdr:nvCxnSpPr>
      <cdr:spPr>
        <a:xfrm xmlns:a="http://schemas.openxmlformats.org/drawingml/2006/main">
          <a:off x="2141213" y="1736648"/>
          <a:ext cx="601996" cy="110066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0.30219</cdr:x>
      <cdr:y>0.40692</cdr:y>
    </cdr:from>
    <cdr:to>
      <cdr:x>0.3628</cdr:x>
      <cdr:y>0.45874</cdr:y>
    </cdr:to>
    <cdr:cxnSp macro="">
      <cdr:nvCxnSpPr>
        <cdr:cNvPr id="11" name="Connettore diritto 10">
          <a:extLst xmlns:a="http://schemas.openxmlformats.org/drawingml/2006/main">
            <a:ext uri="{FF2B5EF4-FFF2-40B4-BE49-F238E27FC236}">
              <a16:creationId xmlns:a16="http://schemas.microsoft.com/office/drawing/2014/main" id="{C9A840E0-1C78-C329-201B-D9DC60F7F005}"/>
            </a:ext>
          </a:extLst>
        </cdr:cNvPr>
        <cdr:cNvCxnSpPr/>
      </cdr:nvCxnSpPr>
      <cdr:spPr>
        <a:xfrm xmlns:a="http://schemas.openxmlformats.org/drawingml/2006/main">
          <a:off x="2735557" y="2886763"/>
          <a:ext cx="548675" cy="367623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0.03367</cdr:x>
      <cdr:y>0.38836</cdr:y>
    </cdr:from>
    <cdr:to>
      <cdr:x>0.10522</cdr:x>
      <cdr:y>0.4143</cdr:y>
    </cdr:to>
    <cdr:cxnSp macro="">
      <cdr:nvCxnSpPr>
        <cdr:cNvPr id="13" name="Connettore diritto 12">
          <a:extLst xmlns:a="http://schemas.openxmlformats.org/drawingml/2006/main">
            <a:ext uri="{FF2B5EF4-FFF2-40B4-BE49-F238E27FC236}">
              <a16:creationId xmlns:a16="http://schemas.microsoft.com/office/drawing/2014/main" id="{85A28A68-B9E7-EA9C-C19F-A83CAB00D79C}"/>
            </a:ext>
          </a:extLst>
        </cdr:cNvPr>
        <cdr:cNvCxnSpPr/>
      </cdr:nvCxnSpPr>
      <cdr:spPr>
        <a:xfrm xmlns:a="http://schemas.openxmlformats.org/drawingml/2006/main">
          <a:off x="304800" y="2399995"/>
          <a:ext cx="647700" cy="160325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0.10573</cdr:x>
      <cdr:y>0.35281</cdr:y>
    </cdr:from>
    <cdr:to>
      <cdr:x>0.16498</cdr:x>
      <cdr:y>0.41222</cdr:y>
    </cdr:to>
    <cdr:cxnSp macro="">
      <cdr:nvCxnSpPr>
        <cdr:cNvPr id="15" name="Connettore diritto 14">
          <a:extLst xmlns:a="http://schemas.openxmlformats.org/drawingml/2006/main">
            <a:ext uri="{FF2B5EF4-FFF2-40B4-BE49-F238E27FC236}">
              <a16:creationId xmlns:a16="http://schemas.microsoft.com/office/drawing/2014/main" id="{4F24A495-D9C9-E78B-D59D-95AF44020FFA}"/>
            </a:ext>
          </a:extLst>
        </cdr:cNvPr>
        <cdr:cNvCxnSpPr/>
      </cdr:nvCxnSpPr>
      <cdr:spPr>
        <a:xfrm xmlns:a="http://schemas.openxmlformats.org/drawingml/2006/main" flipV="1">
          <a:off x="957138" y="2502912"/>
          <a:ext cx="536365" cy="421467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0.17256</cdr:x>
      <cdr:y>0.3462</cdr:y>
    </cdr:from>
    <cdr:to>
      <cdr:x>0.22896</cdr:x>
      <cdr:y>0.38668</cdr:y>
    </cdr:to>
    <cdr:cxnSp macro="">
      <cdr:nvCxnSpPr>
        <cdr:cNvPr id="17" name="Connettore diritto 16">
          <a:extLst xmlns:a="http://schemas.openxmlformats.org/drawingml/2006/main">
            <a:ext uri="{FF2B5EF4-FFF2-40B4-BE49-F238E27FC236}">
              <a16:creationId xmlns:a16="http://schemas.microsoft.com/office/drawing/2014/main" id="{F66FB327-BF74-D2D2-6621-719F84EC8544}"/>
            </a:ext>
          </a:extLst>
        </cdr:cNvPr>
        <cdr:cNvCxnSpPr/>
      </cdr:nvCxnSpPr>
      <cdr:spPr>
        <a:xfrm xmlns:a="http://schemas.openxmlformats.org/drawingml/2006/main">
          <a:off x="1562110" y="2456019"/>
          <a:ext cx="510530" cy="287181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0.23401</cdr:x>
      <cdr:y>0.39242</cdr:y>
    </cdr:from>
    <cdr:to>
      <cdr:x>0.30219</cdr:x>
      <cdr:y>0.46075</cdr:y>
    </cdr:to>
    <cdr:cxnSp macro="">
      <cdr:nvCxnSpPr>
        <cdr:cNvPr id="20" name="Connettore diritto 19">
          <a:extLst xmlns:a="http://schemas.openxmlformats.org/drawingml/2006/main">
            <a:ext uri="{FF2B5EF4-FFF2-40B4-BE49-F238E27FC236}">
              <a16:creationId xmlns:a16="http://schemas.microsoft.com/office/drawing/2014/main" id="{9609E97E-C1D1-0356-23FD-E49E9BFDD697}"/>
            </a:ext>
          </a:extLst>
        </cdr:cNvPr>
        <cdr:cNvCxnSpPr/>
      </cdr:nvCxnSpPr>
      <cdr:spPr>
        <a:xfrm xmlns:a="http://schemas.openxmlformats.org/drawingml/2006/main">
          <a:off x="2118369" y="2783930"/>
          <a:ext cx="617204" cy="484748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0.30135</cdr:x>
      <cdr:y>0.4565</cdr:y>
    </cdr:from>
    <cdr:to>
      <cdr:x>0.36869</cdr:x>
      <cdr:y>0.55347</cdr:y>
    </cdr:to>
    <cdr:cxnSp macro="">
      <cdr:nvCxnSpPr>
        <cdr:cNvPr id="22" name="Connettore diritto 21">
          <a:extLst xmlns:a="http://schemas.openxmlformats.org/drawingml/2006/main">
            <a:ext uri="{FF2B5EF4-FFF2-40B4-BE49-F238E27FC236}">
              <a16:creationId xmlns:a16="http://schemas.microsoft.com/office/drawing/2014/main" id="{7821E58A-31F5-D19C-138C-F698123F6F89}"/>
            </a:ext>
          </a:extLst>
        </cdr:cNvPr>
        <cdr:cNvCxnSpPr/>
      </cdr:nvCxnSpPr>
      <cdr:spPr>
        <a:xfrm xmlns:a="http://schemas.openxmlformats.org/drawingml/2006/main">
          <a:off x="2727960" y="3238500"/>
          <a:ext cx="609628" cy="687938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C69EB-0CD6-4C50-89F5-FDA7C356B6C7}" type="datetimeFigureOut">
              <a:rPr lang="it-IT" smtClean="0"/>
              <a:t>10/02/2025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4DF4-907E-4A92-A119-29C91BC896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50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64DF4-907E-4A92-A119-29C91BC8961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572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418" y="11415"/>
            <a:ext cx="785640" cy="10413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417D0-2E68-4637-845D-D469B2751F76}" type="datetimeFigureOut">
              <a:rPr lang="it-IT" smtClean="0"/>
              <a:pPr/>
              <a:t>10/02/2025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575C-3DF3-40C7-8505-63183FD5561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455" y="462860"/>
            <a:ext cx="8383002" cy="540576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395537" y="6294849"/>
            <a:ext cx="8280920" cy="461665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200" dirty="0" smtClean="0"/>
              <a:t>Fonte: elaborazioni di dati Dipartimento Amministrazione Penitenziaria (DAP)  e Garante Nazionale Diritti delle persone private della libertà (GNPL)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Primi venti istituti penitenziari in Italia per tasso di affollamento su posti effettivamente disponibili al 31 </a:t>
            </a:r>
            <a:r>
              <a:rPr lang="it-IT" sz="2000" b="1" dirty="0" smtClean="0"/>
              <a:t>gennaio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567178"/>
            <a:ext cx="216841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191981"/>
              </p:ext>
            </p:extLst>
          </p:nvPr>
        </p:nvGraphicFramePr>
        <p:xfrm>
          <a:off x="179512" y="1268760"/>
          <a:ext cx="8877622" cy="4769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9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Detenuti per Genere in Italia e nel Lazio al 31 </a:t>
            </a:r>
            <a:r>
              <a:rPr lang="it-IT" sz="2000" dirty="0" smtClean="0"/>
              <a:t>gennaio 2025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876256" y="6165304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5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0661626"/>
              </p:ext>
            </p:extLst>
          </p:nvPr>
        </p:nvGraphicFramePr>
        <p:xfrm>
          <a:off x="126110" y="1340768"/>
          <a:ext cx="8694362" cy="454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dirty="0" smtClean="0"/>
              <a:t>Detenute madri con figli al seguito presenti negli Istituti penitenziari in Italia </a:t>
            </a:r>
            <a:br>
              <a:rPr lang="it-IT" sz="2000" dirty="0" smtClean="0"/>
            </a:br>
            <a:r>
              <a:rPr lang="it-IT" sz="2000" dirty="0" smtClean="0"/>
              <a:t>al 31 </a:t>
            </a:r>
            <a:r>
              <a:rPr lang="it-IT" sz="2000" dirty="0" smtClean="0"/>
              <a:t>gennaio 2025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979712" y="6453317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997254"/>
              </p:ext>
            </p:extLst>
          </p:nvPr>
        </p:nvGraphicFramePr>
        <p:xfrm>
          <a:off x="107504" y="1412776"/>
          <a:ext cx="9030263" cy="4464496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1145894">
                  <a:extLst>
                    <a:ext uri="{9D8B030D-6E8A-4147-A177-3AD203B41FA5}">
                      <a16:colId xmlns:a16="http://schemas.microsoft.com/office/drawing/2014/main" val="1902667292"/>
                    </a:ext>
                  </a:extLst>
                </a:gridCol>
                <a:gridCol w="1950450">
                  <a:extLst>
                    <a:ext uri="{9D8B030D-6E8A-4147-A177-3AD203B41FA5}">
                      <a16:colId xmlns:a16="http://schemas.microsoft.com/office/drawing/2014/main" val="321161570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621947872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1392768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26932006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2271883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48968891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193555270"/>
                    </a:ext>
                  </a:extLst>
                </a:gridCol>
                <a:gridCol w="1037375">
                  <a:extLst>
                    <a:ext uri="{9D8B030D-6E8A-4147-A177-3AD203B41FA5}">
                      <a16:colId xmlns:a16="http://schemas.microsoft.com/office/drawing/2014/main" val="2537072115"/>
                    </a:ext>
                  </a:extLst>
                </a:gridCol>
              </a:tblGrid>
              <a:tr h="22802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Istituto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Italiane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Straniere</a:t>
                      </a:r>
                      <a:endParaRPr lang="it-IT" sz="1400" b="1" i="0" u="none" strike="noStrike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Tahoma" panose="020B0604030504040204" pitchFamily="34" charset="0"/>
                        </a:rPr>
                        <a:t>Tasso affollamento dell’istituto </a:t>
                      </a:r>
                      <a:endParaRPr lang="it-IT" sz="11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44920"/>
                  </a:ext>
                </a:extLst>
              </a:tr>
              <a:tr h="228024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617901"/>
                  </a:ext>
                </a:extLst>
              </a:tr>
              <a:tr h="451379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detenzione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Presenti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Figli al seguito</a:t>
                      </a:r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400" b="1" i="0" u="none" strike="noStrike" dirty="0">
                        <a:solidFill>
                          <a:schemeClr val="bg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4459" marR="4459" marT="4459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91408"/>
                  </a:ext>
                </a:extLst>
              </a:tr>
              <a:tr h="42945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CAMPANIA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LAURO ICAM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5864042"/>
                  </a:ext>
                </a:extLst>
              </a:tr>
              <a:tr h="9014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LAZIO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ROMA"G. STEFANINI" REBIBBIA FEMMINILE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21300182"/>
                  </a:ext>
                </a:extLst>
              </a:tr>
              <a:tr h="67804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LOMBARDIA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MILANO"F. DI CATALDO" SAN VITTORE CCF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796803793"/>
                  </a:ext>
                </a:extLst>
              </a:tr>
              <a:tr h="67804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PIEMONTE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TORINO"G. LORUSSO  L. CUTUGNO" LE VALLETTE CC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85922857"/>
                  </a:ext>
                </a:extLst>
              </a:tr>
              <a:tr h="45468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VENEZIA"GIUDECCA" CRF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it-IT" sz="11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63741458"/>
                  </a:ext>
                </a:extLst>
              </a:tr>
              <a:tr h="41543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Tahoma" panose="020B0604030504040204" pitchFamily="34" charset="0"/>
                        </a:rPr>
                        <a:t>Totale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200" b="1" i="0" u="none" strike="noStrike" dirty="0">
                          <a:solidFill>
                            <a:srgbClr val="FFC000"/>
                          </a:solidFill>
                          <a:effectLst/>
                          <a:latin typeface="Tahoma" panose="020B060403050404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400" b="1" i="0" u="none" strike="noStrike" dirty="0">
                        <a:solidFill>
                          <a:srgbClr val="FFFF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37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92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Nazionalità In Italia e nel Lazio al 31 </a:t>
            </a:r>
            <a:r>
              <a:rPr lang="it-IT" sz="2000" b="1" dirty="0" smtClean="0"/>
              <a:t>gennaio 2025 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5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505452"/>
              </p:ext>
            </p:extLst>
          </p:nvPr>
        </p:nvGraphicFramePr>
        <p:xfrm>
          <a:off x="339302" y="1279824"/>
          <a:ext cx="8785859" cy="4850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02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Detenuti per posizione giuridica In Italia e nel Lazio al 31 </a:t>
            </a:r>
            <a:r>
              <a:rPr lang="it-IT" sz="2000" b="1" dirty="0" smtClean="0"/>
              <a:t>gennaio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503017"/>
              </p:ext>
            </p:extLst>
          </p:nvPr>
        </p:nvGraphicFramePr>
        <p:xfrm>
          <a:off x="246871" y="1263969"/>
          <a:ext cx="8635365" cy="489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46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70" y="4918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Percentuali di detenuti in attesa di giudizio in Italia e nel Lazio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8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182030"/>
              </p:ext>
            </p:extLst>
          </p:nvPr>
        </p:nvGraphicFramePr>
        <p:xfrm>
          <a:off x="201624" y="1157558"/>
          <a:ext cx="8546840" cy="5347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6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7657" y="189522"/>
            <a:ext cx="814812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Numero di persone detenute negli Istituti penitenziari in Italia </a:t>
            </a:r>
          </a:p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 Genn. 2021 Genn. 2025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821706"/>
              </p:ext>
            </p:extLst>
          </p:nvPr>
        </p:nvGraphicFramePr>
        <p:xfrm>
          <a:off x="32400" y="1020519"/>
          <a:ext cx="9111600" cy="5330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91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827584" y="96157"/>
            <a:ext cx="695708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b="1" dirty="0" smtClean="0">
                <a:solidFill>
                  <a:srgbClr val="002060"/>
                </a:solidFill>
              </a:rPr>
              <a:t>Numero di detenuti presenti, posti effettivamente disponibili e tassi di affollamento negli istituti penitenziari in Italia dal 31/12/2020 al 31/01/2025</a:t>
            </a:r>
            <a:endParaRPr lang="it-IT" sz="2400" b="1" dirty="0">
              <a:solidFill>
                <a:srgbClr val="00206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785" y="0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179512" y="6484844"/>
            <a:ext cx="2593210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 e GNPL</a:t>
            </a:r>
            <a:endParaRPr lang="it-IT" sz="1200" dirty="0"/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037714"/>
              </p:ext>
            </p:extLst>
          </p:nvPr>
        </p:nvGraphicFramePr>
        <p:xfrm>
          <a:off x="284114" y="1297270"/>
          <a:ext cx="8536357" cy="4943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63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0"/>
            <a:ext cx="8136904" cy="92211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Variazioni regionali del numero di detenuti presenti tra il 31 dicembre 2024 e il 31 gennaio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6567178"/>
            <a:ext cx="216841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3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9329822"/>
              </p:ext>
            </p:extLst>
          </p:nvPr>
        </p:nvGraphicFramePr>
        <p:xfrm>
          <a:off x="129540" y="493395"/>
          <a:ext cx="8884920" cy="5871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557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511" y="1020871"/>
            <a:ext cx="6295857" cy="508171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8101" y="1841"/>
            <a:ext cx="8229600" cy="95730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it-IT" sz="2000" b="1" dirty="0" smtClean="0"/>
              <a:t>Tasso affollamento calcolato sul numero effettivo di posti disponibili(*) </a:t>
            </a:r>
            <a:br>
              <a:rPr lang="it-IT" sz="2000" b="1" dirty="0" smtClean="0"/>
            </a:br>
            <a:r>
              <a:rPr lang="it-IT" sz="2000" b="1" dirty="0" smtClean="0"/>
              <a:t>e numero di detenuti per regione</a:t>
            </a:r>
            <a:br>
              <a:rPr lang="it-IT" sz="2000" b="1" dirty="0" smtClean="0"/>
            </a:br>
            <a:r>
              <a:rPr lang="it-IT" sz="2000" b="1" dirty="0" smtClean="0"/>
              <a:t>negli istituti penitenziari d’Italia al 31 gennaio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564904"/>
            <a:ext cx="12625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Tasso affollamento per Regione</a:t>
            </a:r>
            <a:endParaRPr lang="it-IT" sz="1100" dirty="0"/>
          </a:p>
        </p:txBody>
      </p:sp>
      <p:sp>
        <p:nvSpPr>
          <p:cNvPr id="11" name="Rettangolo 10"/>
          <p:cNvSpPr/>
          <p:nvPr/>
        </p:nvSpPr>
        <p:spPr>
          <a:xfrm>
            <a:off x="122948" y="6183935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</a:t>
            </a:r>
            <a:r>
              <a:rPr lang="it-IT" sz="1050" smtClean="0"/>
              <a:t>istituti sono </a:t>
            </a:r>
            <a:r>
              <a:rPr lang="it-IT" sz="1050" dirty="0" smtClean="0"/>
              <a:t>calcolati in base all’ultimo aggiornamento disponibile delle schede di trasparenza degli istituti consultabili sul sito del Ministero della Giustizia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9716" y="3010105"/>
            <a:ext cx="1165961" cy="87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50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70" y="4918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Distribuzione dei detenuti in Italia per posizione giuridica </a:t>
            </a:r>
            <a:br>
              <a:rPr lang="it-IT" sz="2000" b="1" dirty="0" smtClean="0"/>
            </a:br>
            <a:r>
              <a:rPr lang="it-IT" sz="2000" b="1" dirty="0" smtClean="0"/>
              <a:t>e residuo di pena da scontare al 31 gennaio 2025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7" name="Grafico 6">
            <a:extLst>
              <a:ext uri="{FF2B5EF4-FFF2-40B4-BE49-F238E27FC236}">
                <a16:creationId xmlns:a16="http://schemas.microsoft.com/office/drawing/2014/main" id="{00000000-0008-0000-0C00-000008000000}"/>
              </a:ext>
            </a:extLst>
          </p:cNvPr>
          <p:cNvGraphicFramePr>
            <a:graphicFrameLocks/>
          </p:cNvGraphicFramePr>
          <p:nvPr/>
        </p:nvGraphicFramePr>
        <p:xfrm>
          <a:off x="899592" y="1268760"/>
          <a:ext cx="750907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261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70" y="49188"/>
            <a:ext cx="82296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2000" b="1" dirty="0" smtClean="0"/>
              <a:t>Distribuzione dei detenuti in nel Lazio per posizione giuridica </a:t>
            </a:r>
            <a:br>
              <a:rPr lang="it-IT" sz="2000" b="1" dirty="0" smtClean="0"/>
            </a:br>
            <a:r>
              <a:rPr lang="it-IT" sz="2000" b="1" dirty="0" smtClean="0"/>
              <a:t>e residuo di pena da scontare</a:t>
            </a:r>
            <a:endParaRPr lang="it-IT" sz="2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89069" y="6237312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00000000-0008-0000-0C00-000003000000}"/>
              </a:ext>
            </a:extLst>
          </p:cNvPr>
          <p:cNvGraphicFramePr>
            <a:graphicFrameLocks/>
          </p:cNvGraphicFramePr>
          <p:nvPr/>
        </p:nvGraphicFramePr>
        <p:xfrm>
          <a:off x="611560" y="1412776"/>
          <a:ext cx="7033260" cy="4297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90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76562"/>
            <a:ext cx="835292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Dettaglio dei detenuti presenti negli istituti penitenziari del Lazio al  </a:t>
            </a:r>
            <a:r>
              <a:rPr lang="it-IT" b="1" dirty="0" smtClean="0"/>
              <a:t>31/01/2025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395536" y="6279703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 smtClean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  <a:endParaRPr lang="it-IT" sz="12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804248" y="6510535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975909"/>
              </p:ext>
            </p:extLst>
          </p:nvPr>
        </p:nvGraphicFramePr>
        <p:xfrm>
          <a:off x="323528" y="505586"/>
          <a:ext cx="8064896" cy="576185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80788">
                  <a:extLst>
                    <a:ext uri="{9D8B030D-6E8A-4147-A177-3AD203B41FA5}">
                      <a16:colId xmlns:a16="http://schemas.microsoft.com/office/drawing/2014/main" val="1406207836"/>
                    </a:ext>
                  </a:extLst>
                </a:gridCol>
                <a:gridCol w="746179">
                  <a:extLst>
                    <a:ext uri="{9D8B030D-6E8A-4147-A177-3AD203B41FA5}">
                      <a16:colId xmlns:a16="http://schemas.microsoft.com/office/drawing/2014/main" val="1751016505"/>
                    </a:ext>
                  </a:extLst>
                </a:gridCol>
                <a:gridCol w="1261465">
                  <a:extLst>
                    <a:ext uri="{9D8B030D-6E8A-4147-A177-3AD203B41FA5}">
                      <a16:colId xmlns:a16="http://schemas.microsoft.com/office/drawing/2014/main" val="3942614510"/>
                    </a:ext>
                  </a:extLst>
                </a:gridCol>
                <a:gridCol w="1171895">
                  <a:extLst>
                    <a:ext uri="{9D8B030D-6E8A-4147-A177-3AD203B41FA5}">
                      <a16:colId xmlns:a16="http://schemas.microsoft.com/office/drawing/2014/main" val="2079229812"/>
                    </a:ext>
                  </a:extLst>
                </a:gridCol>
                <a:gridCol w="1042009">
                  <a:extLst>
                    <a:ext uri="{9D8B030D-6E8A-4147-A177-3AD203B41FA5}">
                      <a16:colId xmlns:a16="http://schemas.microsoft.com/office/drawing/2014/main" val="1233130316"/>
                    </a:ext>
                  </a:extLst>
                </a:gridCol>
                <a:gridCol w="936118">
                  <a:extLst>
                    <a:ext uri="{9D8B030D-6E8A-4147-A177-3AD203B41FA5}">
                      <a16:colId xmlns:a16="http://schemas.microsoft.com/office/drawing/2014/main" val="3882217495"/>
                    </a:ext>
                  </a:extLst>
                </a:gridCol>
                <a:gridCol w="1026442">
                  <a:extLst>
                    <a:ext uri="{9D8B030D-6E8A-4147-A177-3AD203B41FA5}">
                      <a16:colId xmlns:a16="http://schemas.microsoft.com/office/drawing/2014/main" val="904374269"/>
                    </a:ext>
                  </a:extLst>
                </a:gridCol>
              </a:tblGrid>
              <a:tr h="404363"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Tipo istituto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Capienza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Regolamentare</a:t>
                      </a:r>
                    </a:p>
                  </a:txBody>
                  <a:tcPr marL="3744" marR="3744" marT="3744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POSTI  </a:t>
                      </a:r>
                      <a:b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</a:br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effettivamente disponili (*)</a:t>
                      </a:r>
                    </a:p>
                  </a:txBody>
                  <a:tcPr marL="3744" marR="3744" marT="3744" marB="0" anchor="ctr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Detenuti presenti al 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31</a:t>
                      </a:r>
                      <a:r>
                        <a:rPr lang="it-IT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dicembre </a:t>
                      </a:r>
                      <a:r>
                        <a:rPr lang="it-IT" sz="12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2025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 cui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stranieri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 </a:t>
                      </a:r>
                    </a:p>
                  </a:txBody>
                  <a:tcPr marL="3744" marR="3744" marT="3744" marB="0" anchor="ctr"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361083"/>
                  </a:ext>
                </a:extLst>
              </a:tr>
              <a:tr h="40084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Totale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</a:t>
                      </a:r>
                      <a:r>
                        <a:rPr lang="it-IT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onne</a:t>
                      </a:r>
                      <a:endParaRPr lang="it-IT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it-IT" sz="1100" b="1" i="0" u="none" strike="noStrike" dirty="0">
                        <a:solidFill>
                          <a:srgbClr val="333333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744" marR="3744" marT="3744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728588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CASSINO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131</a:t>
                      </a:r>
                    </a:p>
                  </a:txBody>
                  <a:tcPr marL="7620" marR="7620" marT="7620" marB="0" anchor="b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204</a:t>
                      </a:r>
                    </a:p>
                  </a:txBody>
                  <a:tcPr marL="7620" marR="7620" marT="762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 marL="7620" marR="7620" marT="7620" marB="0" anchor="ctr"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86692806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FROSINONE "G. PAGLIEI"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517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462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576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15077429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PALIANO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152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54973396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LATINA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5165946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RIETI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507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302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171913887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"G. PASSERINI"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144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92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81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51926315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CIVITAVECCHIA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311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251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94850624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"G. STEFANINI" REBIBBIA FEMMINILE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CCF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265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379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379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85736609"/>
                  </a:ext>
                </a:extLst>
              </a:tr>
              <a:tr h="42207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"R. CINOTTI" REBIBBIA N.C.1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1.170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1057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1.539  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458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13627373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 TERZA CASA"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172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132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80037742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"REBIBBIA"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296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284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01991174"/>
                  </a:ext>
                </a:extLst>
              </a:tr>
              <a:tr h="40800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ROMA "REGINA COELI"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628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566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1054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504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91062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VELLETRI -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499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6216864"/>
                  </a:ext>
                </a:extLst>
              </a:tr>
              <a:tr h="213929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VITERBO "N.C."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405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715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274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57601837"/>
                  </a:ext>
                </a:extLst>
              </a:tr>
              <a:tr h="422076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TOTALE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it-IT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5.213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     4.571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    6.647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458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</a:rPr>
                        <a:t>    2.407   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12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28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05" y="908720"/>
            <a:ext cx="8972478" cy="499126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76137"/>
            <a:ext cx="832485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Tasso di affollamento negli istituti penitenziari del Lazio e in Italia calcolato sul totale dei posti effettivamente disponibili al 31 </a:t>
            </a:r>
            <a:r>
              <a:rPr lang="it-IT" b="1" dirty="0" smtClean="0"/>
              <a:t>gennaio 2025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90270" y="6140579"/>
            <a:ext cx="89289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50" dirty="0" smtClean="0"/>
              <a:t>(*) i posti effettivamente disponibili degli istituti penitenziari in tutta Italia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39706" y="6519669"/>
            <a:ext cx="2104294" cy="276999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it-IT" sz="1200" dirty="0" smtClean="0"/>
              <a:t>Fonte: elaborazioni di dati DAP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610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8927</TotalTime>
  <Words>662</Words>
  <Application>Microsoft Office PowerPoint</Application>
  <PresentationFormat>Presentazione su schermo (4:3)</PresentationFormat>
  <Paragraphs>222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Tahoma</vt:lpstr>
      <vt:lpstr>Trebuchet MS</vt:lpstr>
      <vt:lpstr>Tema di Office</vt:lpstr>
      <vt:lpstr>Presentazione standard di PowerPoint</vt:lpstr>
      <vt:lpstr>Presentazione standard di PowerPoint</vt:lpstr>
      <vt:lpstr>Presentazione standard di PowerPoint</vt:lpstr>
      <vt:lpstr>Variazioni regionali del numero di detenuti presenti tra il 31 dicembre 2024 e il 31 gennaio 2025</vt:lpstr>
      <vt:lpstr>Tasso affollamento calcolato sul numero effettivo di posti disponibili(*)  e numero di detenuti per regione negli istituti penitenziari d’Italia al 31 gennaio 2025</vt:lpstr>
      <vt:lpstr>Distribuzione dei detenuti in Italia per posizione giuridica  e residuo di pena da scontare al 31 gennaio 2025</vt:lpstr>
      <vt:lpstr>Distribuzione dei detenuti in nel Lazio per posizione giuridica  e residuo di pena da scontare</vt:lpstr>
      <vt:lpstr>Presentazione standard di PowerPoint</vt:lpstr>
      <vt:lpstr>Presentazione standard di PowerPoint</vt:lpstr>
      <vt:lpstr>Primi venti istituti penitenziari in Italia per tasso di affollamento su posti effettivamente disponibili al 31 gennaio 2025</vt:lpstr>
      <vt:lpstr>Detenuti per Genere in Italia e nel Lazio al 31 gennaio 2025</vt:lpstr>
      <vt:lpstr>Detenute madri con figli al seguito presenti negli Istituti penitenziari in Italia  al 31 gennaio 2025</vt:lpstr>
      <vt:lpstr>Detenuti per Nazionalità In Italia e nel Lazio al 31 gennaio 2025 </vt:lpstr>
      <vt:lpstr>Detenuti per posizione giuridica In Italia e nel Lazio al 31 gennaio 2025</vt:lpstr>
      <vt:lpstr>Percentuali di detenuti in attesa di giudizio in Italia e nel Lazio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 User</dc:creator>
  <cp:lastModifiedBy>Lorenzo Fanoli</cp:lastModifiedBy>
  <cp:revision>701</cp:revision>
  <dcterms:created xsi:type="dcterms:W3CDTF">2020-06-03T15:49:37Z</dcterms:created>
  <dcterms:modified xsi:type="dcterms:W3CDTF">2025-02-10T12:22:15Z</dcterms:modified>
</cp:coreProperties>
</file>