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70" r:id="rId4"/>
    <p:sldId id="274" r:id="rId5"/>
    <p:sldId id="284" r:id="rId6"/>
    <p:sldId id="273" r:id="rId7"/>
    <p:sldId id="275" r:id="rId8"/>
    <p:sldId id="280" r:id="rId9"/>
    <p:sldId id="281" r:id="rId10"/>
    <p:sldId id="279" r:id="rId11"/>
    <p:sldId id="282" r:id="rId12"/>
    <p:sldId id="28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5274" autoAdjust="0"/>
  </p:normalViewPr>
  <p:slideViewPr>
    <p:cSldViewPr>
      <p:cViewPr>
        <p:scale>
          <a:sx n="100" d="100"/>
          <a:sy n="100" d="100"/>
        </p:scale>
        <p:origin x="701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7%20aprile%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7%20aprile%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7%20aprile%202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7%20aprile%202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7%20aprile%20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13223763045213E-2"/>
          <c:y val="7.4036911508718346E-3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53-4971-8139-14D40F853F5B}"/>
                </c:ext>
              </c:extLst>
            </c:dLbl>
            <c:dLbl>
              <c:idx val="1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53-4971-8139-14D40F853F5B}"/>
                </c:ext>
              </c:extLst>
            </c:dLbl>
            <c:dLbl>
              <c:idx val="2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53-4971-8139-14D40F853F5B}"/>
                </c:ext>
              </c:extLst>
            </c:dLbl>
            <c:dLbl>
              <c:idx val="3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F53-4971-8139-14D40F853F5B}"/>
                </c:ext>
              </c:extLst>
            </c:dLbl>
            <c:dLbl>
              <c:idx val="40"/>
              <c:layout>
                <c:manualLayout>
                  <c:x val="2.800560817816683E-3"/>
                  <c:y val="3.8312427941173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F53-4971-8139-14D40F853F5B}"/>
                </c:ext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F53-4971-8139-14D40F853F5B}"/>
                </c:ext>
              </c:extLst>
            </c:dLbl>
            <c:dLbl>
              <c:idx val="48"/>
              <c:layout>
                <c:manualLayout>
                  <c:x val="6.8710767340432058E-3"/>
                  <c:y val="2.08544981227751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F53-4971-8139-14D40F853F5B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lazio'!$V$79:$BR$79</c:f>
              <c:strCache>
                <c:ptCount val="49"/>
                <c:pt idx="0">
                  <c:v>mar. 21</c:v>
                </c:pt>
                <c:pt idx="2">
                  <c:v>mag. 21</c:v>
                </c:pt>
                <c:pt idx="4">
                  <c:v>lug. 21</c:v>
                </c:pt>
                <c:pt idx="6">
                  <c:v>sett. 21</c:v>
                </c:pt>
                <c:pt idx="8">
                  <c:v>nov. 21</c:v>
                </c:pt>
                <c:pt idx="10">
                  <c:v>gen 22</c:v>
                </c:pt>
                <c:pt idx="12">
                  <c:v>mar. 22</c:v>
                </c:pt>
                <c:pt idx="14">
                  <c:v>mag. 22</c:v>
                </c:pt>
                <c:pt idx="16">
                  <c:v>lug. 22</c:v>
                </c:pt>
                <c:pt idx="18">
                  <c:v>sett. 22</c:v>
                </c:pt>
                <c:pt idx="20">
                  <c:v>nov. 22</c:v>
                </c:pt>
                <c:pt idx="22">
                  <c:v>gen. 23</c:v>
                </c:pt>
                <c:pt idx="24">
                  <c:v>mar.23</c:v>
                </c:pt>
                <c:pt idx="26">
                  <c:v>mag. 23</c:v>
                </c:pt>
                <c:pt idx="28">
                  <c:v>lug. 23</c:v>
                </c:pt>
                <c:pt idx="30">
                  <c:v>set. 23</c:v>
                </c:pt>
                <c:pt idx="32">
                  <c:v>nov.23</c:v>
                </c:pt>
                <c:pt idx="34">
                  <c:v>gen. 24</c:v>
                </c:pt>
                <c:pt idx="36">
                  <c:v>mar. 24</c:v>
                </c:pt>
                <c:pt idx="38">
                  <c:v>mag. 24</c:v>
                </c:pt>
                <c:pt idx="40">
                  <c:v>lug. 24</c:v>
                </c:pt>
                <c:pt idx="42">
                  <c:v>set. 24</c:v>
                </c:pt>
                <c:pt idx="45">
                  <c:v>dic. 24</c:v>
                </c:pt>
                <c:pt idx="48">
                  <c:v>mar. 25</c:v>
                </c:pt>
              </c:strCache>
            </c:strRef>
          </c:cat>
          <c:val>
            <c:numRef>
              <c:f>'trend lazio'!$V$80:$BR$80</c:f>
              <c:numCache>
                <c:formatCode>_-* #,##0\ _€_-;\-* #,##0\ _€_-;_-* "-"??\ _€_-;_-@_-</c:formatCode>
                <c:ptCount val="49"/>
                <c:pt idx="0">
                  <c:v>53509</c:v>
                </c:pt>
                <c:pt idx="1">
                  <c:v>53608</c:v>
                </c:pt>
                <c:pt idx="2">
                  <c:v>53660</c:v>
                </c:pt>
                <c:pt idx="3">
                  <c:v>53637</c:v>
                </c:pt>
                <c:pt idx="4">
                  <c:v>53129</c:v>
                </c:pt>
                <c:pt idx="5">
                  <c:v>53557</c:v>
                </c:pt>
                <c:pt idx="6">
                  <c:v>53930</c:v>
                </c:pt>
                <c:pt idx="7">
                  <c:v>54307</c:v>
                </c:pt>
                <c:pt idx="8">
                  <c:v>54593</c:v>
                </c:pt>
                <c:pt idx="9">
                  <c:v>54134</c:v>
                </c:pt>
                <c:pt idx="10">
                  <c:v>54372</c:v>
                </c:pt>
                <c:pt idx="11">
                  <c:v>54635</c:v>
                </c:pt>
                <c:pt idx="12">
                  <c:v>54609</c:v>
                </c:pt>
                <c:pt idx="13">
                  <c:v>54595</c:v>
                </c:pt>
                <c:pt idx="14">
                  <c:v>54771</c:v>
                </c:pt>
                <c:pt idx="15">
                  <c:v>54841</c:v>
                </c:pt>
                <c:pt idx="16">
                  <c:v>54979</c:v>
                </c:pt>
                <c:pt idx="17">
                  <c:v>55637</c:v>
                </c:pt>
                <c:pt idx="18">
                  <c:v>55835</c:v>
                </c:pt>
                <c:pt idx="19">
                  <c:v>56225</c:v>
                </c:pt>
                <c:pt idx="20">
                  <c:v>56524</c:v>
                </c:pt>
                <c:pt idx="21">
                  <c:v>56196</c:v>
                </c:pt>
                <c:pt idx="22">
                  <c:v>56127</c:v>
                </c:pt>
                <c:pt idx="23">
                  <c:v>56319</c:v>
                </c:pt>
                <c:pt idx="24">
                  <c:v>56605</c:v>
                </c:pt>
                <c:pt idx="25">
                  <c:v>56674</c:v>
                </c:pt>
                <c:pt idx="26">
                  <c:v>57230</c:v>
                </c:pt>
                <c:pt idx="27">
                  <c:v>57525</c:v>
                </c:pt>
                <c:pt idx="28">
                  <c:v>57749</c:v>
                </c:pt>
                <c:pt idx="29">
                  <c:v>58428</c:v>
                </c:pt>
                <c:pt idx="30" formatCode="#,##0">
                  <c:v>58987</c:v>
                </c:pt>
                <c:pt idx="31">
                  <c:v>59715</c:v>
                </c:pt>
                <c:pt idx="32">
                  <c:v>60116</c:v>
                </c:pt>
                <c:pt idx="33">
                  <c:v>60166</c:v>
                </c:pt>
                <c:pt idx="34" formatCode="#,##0">
                  <c:v>60637</c:v>
                </c:pt>
                <c:pt idx="35">
                  <c:v>60924</c:v>
                </c:pt>
                <c:pt idx="36">
                  <c:v>61049</c:v>
                </c:pt>
                <c:pt idx="37" formatCode="#,##0">
                  <c:v>61297</c:v>
                </c:pt>
                <c:pt idx="38">
                  <c:v>61547</c:v>
                </c:pt>
                <c:pt idx="39">
                  <c:v>61480</c:v>
                </c:pt>
                <c:pt idx="40" formatCode="#,##0">
                  <c:v>61133</c:v>
                </c:pt>
                <c:pt idx="41">
                  <c:v>61758</c:v>
                </c:pt>
                <c:pt idx="42">
                  <c:v>61862</c:v>
                </c:pt>
                <c:pt idx="43">
                  <c:v>62110</c:v>
                </c:pt>
                <c:pt idx="44">
                  <c:v>62464</c:v>
                </c:pt>
                <c:pt idx="45">
                  <c:v>61861</c:v>
                </c:pt>
                <c:pt idx="46">
                  <c:v>61916</c:v>
                </c:pt>
                <c:pt idx="47">
                  <c:v>62165</c:v>
                </c:pt>
                <c:pt idx="48">
                  <c:v>62281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F53-4971-8139-14D40F853F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  <c:min val="30000"/>
        </c:scaling>
        <c:delete val="1"/>
        <c:axPos val="l"/>
        <c:numFmt formatCode="_-* #,##0\ _€_-;\-* #,##0\ _€_-;_-* &quot;-&quot;??\ _€_-;_-@_-" sourceLinked="1"/>
        <c:majorTickMark val="out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e posti disponibili'!$B$33</c:f>
              <c:strCache>
                <c:ptCount val="1"/>
                <c:pt idx="0">
                  <c:v>Numero detenuti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8861889881695473E-18"/>
                  <c:y val="6.680061856320807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B9-43C1-BD7B-BAC0F923157D}"/>
                </c:ext>
              </c:extLst>
            </c:dLbl>
            <c:dLbl>
              <c:idx val="10"/>
              <c:layout>
                <c:manualLayout>
                  <c:x val="3.4835271386610862E-2"/>
                  <c:y val="0.11392135410639707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B9-43C1-BD7B-BAC0F9231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disponibili'!$A$34:$A$44</c:f>
              <c:strCache>
                <c:ptCount val="11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</c:strCache>
            </c:strRef>
          </c:cat>
          <c:val>
            <c:numRef>
              <c:f>'detenuti e posti disponibili'!$B$34:$B$44</c:f>
              <c:numCache>
                <c:formatCode>_-* #,##0\ _€_-;\-* #,##0\ _€_-;_-* "-"??\ _€_-;_-@_-</c:formatCode>
                <c:ptCount val="11"/>
                <c:pt idx="0">
                  <c:v>52273</c:v>
                </c:pt>
                <c:pt idx="1">
                  <c:v>54157</c:v>
                </c:pt>
                <c:pt idx="2">
                  <c:v>56167</c:v>
                </c:pt>
                <c:pt idx="3">
                  <c:v>57749</c:v>
                </c:pt>
                <c:pt idx="4" formatCode="#,##0">
                  <c:v>60637</c:v>
                </c:pt>
                <c:pt idx="5">
                  <c:v>61480</c:v>
                </c:pt>
                <c:pt idx="6">
                  <c:v>62464</c:v>
                </c:pt>
                <c:pt idx="7">
                  <c:v>61861</c:v>
                </c:pt>
                <c:pt idx="8">
                  <c:v>61916</c:v>
                </c:pt>
                <c:pt idx="9">
                  <c:v>62132</c:v>
                </c:pt>
                <c:pt idx="10">
                  <c:v>62281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9-43C1-BD7B-BAC0F923157D}"/>
            </c:ext>
          </c:extLst>
        </c:ser>
        <c:ser>
          <c:idx val="1"/>
          <c:order val="1"/>
          <c:tx>
            <c:strRef>
              <c:f>'detenuti e posti disponibili'!$C$33</c:f>
              <c:strCache>
                <c:ptCount val="1"/>
                <c:pt idx="0">
                  <c:v>Posti effettivamente disponibili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531961671453241E-2"/>
                  <c:y val="9.2493164164442004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AE-4E7A-BC14-56AA5348843D}"/>
                </c:ext>
              </c:extLst>
            </c:dLbl>
            <c:dLbl>
              <c:idx val="10"/>
              <c:layout>
                <c:manualLayout>
                  <c:x val="1.8085698386199119E-2"/>
                  <c:y val="6.2034739454094295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B9-43C1-BD7B-BAC0F9231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disponibili'!$A$34:$A$44</c:f>
              <c:strCache>
                <c:ptCount val="11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</c:strCache>
            </c:strRef>
          </c:cat>
          <c:val>
            <c:numRef>
              <c:f>'detenuti e posti disponibili'!$C$34:$C$44</c:f>
              <c:numCache>
                <c:formatCode>_-* #,##0\ _€_-;\-* #,##0\ _€_-;_-* "-"??\ _€_-;_-@_-</c:formatCode>
                <c:ptCount val="11"/>
                <c:pt idx="0">
                  <c:v>47923</c:v>
                </c:pt>
                <c:pt idx="1">
                  <c:v>47258</c:v>
                </c:pt>
                <c:pt idx="2">
                  <c:v>47661</c:v>
                </c:pt>
                <c:pt idx="3">
                  <c:v>47631</c:v>
                </c:pt>
                <c:pt idx="4">
                  <c:v>47691</c:v>
                </c:pt>
                <c:pt idx="5">
                  <c:v>47578</c:v>
                </c:pt>
                <c:pt idx="6">
                  <c:v>46662</c:v>
                </c:pt>
                <c:pt idx="7">
                  <c:v>46679</c:v>
                </c:pt>
                <c:pt idx="8">
                  <c:v>46626</c:v>
                </c:pt>
                <c:pt idx="9">
                  <c:v>46900</c:v>
                </c:pt>
                <c:pt idx="10">
                  <c:v>46948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B9-43C1-BD7B-BAC0F9231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574127"/>
        <c:axId val="378574959"/>
      </c:barChart>
      <c:lineChart>
        <c:grouping val="standard"/>
        <c:varyColors val="0"/>
        <c:ser>
          <c:idx val="2"/>
          <c:order val="2"/>
          <c:tx>
            <c:strRef>
              <c:f>'detenuti e posti disponibili'!$D$33</c:f>
              <c:strCache>
                <c:ptCount val="1"/>
                <c:pt idx="0">
                  <c:v>Tasso affollamento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576216293465415E-2"/>
                  <c:y val="-2.8261800161357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4AE-4E7A-BC14-56AA5348843D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B9-43C1-BD7B-BAC0F923157D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disponibili'!$A$34:$A$44</c:f>
              <c:strCache>
                <c:ptCount val="11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</c:strCache>
            </c:strRef>
          </c:cat>
          <c:val>
            <c:numRef>
              <c:f>'detenuti e posti disponibili'!$D$34:$D$44</c:f>
              <c:numCache>
                <c:formatCode>0.0%</c:formatCode>
                <c:ptCount val="11"/>
                <c:pt idx="0">
                  <c:v>1.090770611188782</c:v>
                </c:pt>
                <c:pt idx="1">
                  <c:v>1.1459858648271193</c:v>
                </c:pt>
                <c:pt idx="2">
                  <c:v>1.1784687690144982</c:v>
                </c:pt>
                <c:pt idx="3">
                  <c:v>1.2124246814049673</c:v>
                </c:pt>
                <c:pt idx="4">
                  <c:v>1.2714558302405066</c:v>
                </c:pt>
                <c:pt idx="5">
                  <c:v>1.2921938711169028</c:v>
                </c:pt>
                <c:pt idx="6">
                  <c:v>1.3386481505293386</c:v>
                </c:pt>
                <c:pt idx="7">
                  <c:v>1.325242614451895</c:v>
                </c:pt>
                <c:pt idx="8">
                  <c:v>1.3279286235147771</c:v>
                </c:pt>
                <c:pt idx="9">
                  <c:v>1.324776119402985</c:v>
                </c:pt>
                <c:pt idx="10">
                  <c:v>1.3265953821249041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3B9-43C1-BD7B-BAC0F9231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77871"/>
        <c:axId val="378591183"/>
      </c:lineChart>
      <c:catAx>
        <c:axId val="37857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959"/>
        <c:crosses val="autoZero"/>
        <c:auto val="1"/>
        <c:lblAlgn val="ctr"/>
        <c:lblOffset val="100"/>
        <c:noMultiLvlLbl val="0"/>
      </c:catAx>
      <c:valAx>
        <c:axId val="378574959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127"/>
        <c:crosses val="autoZero"/>
        <c:crossBetween val="between"/>
      </c:valAx>
      <c:valAx>
        <c:axId val="37859118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7871"/>
        <c:crosses val="max"/>
        <c:crossBetween val="between"/>
        <c:majorUnit val="0.1"/>
      </c:valAx>
      <c:catAx>
        <c:axId val="378577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91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93.181818181818173</c:v>
                </c:pt>
                <c:pt idx="1">
                  <c:v>96.093093869112991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AD-42F5-B7F5-3B3D470E78B2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6.8181818181818175</c:v>
                </c:pt>
                <c:pt idx="1">
                  <c:v>3.9069061308870086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AD-42F5-B7F5-3B3D470E78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64.067142008318484</c:v>
                </c:pt>
                <c:pt idx="1">
                  <c:v>68.247302797338321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C-4AF5-AC4A-8766571F7917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35.932857991681523</c:v>
                </c:pt>
                <c:pt idx="1">
                  <c:v>31.752697202661672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DC-4AF5-AC4A-8766571F79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19.221628045157459</c:v>
                </c:pt>
                <c:pt idx="1">
                  <c:v>14.885759701995793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39-4C1A-8674-CA5A25D9898E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11.586452762923351</c:v>
                </c:pt>
                <c:pt idx="1">
                  <c:v>9.2933639472712386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39-4C1A-8674-CA5A25D9898E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69.102792632204398</c:v>
                </c:pt>
                <c:pt idx="1">
                  <c:v>75.286202854803236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39-4C1A-8674-CA5A25D9898E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8.9126559714795009E-2</c:v>
                </c:pt>
                <c:pt idx="1">
                  <c:v>0.53467349592973779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39-4C1A-8674-CA5A25D98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000" b="1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07/04/2025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72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8" y="188640"/>
            <a:ext cx="8944955" cy="576814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7" y="6294849"/>
            <a:ext cx="8280920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  e Garante Nazionale Diritti delle persone private della libertà (GNPL)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marzo 2025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562910"/>
              </p:ext>
            </p:extLst>
          </p:nvPr>
        </p:nvGraphicFramePr>
        <p:xfrm>
          <a:off x="292925" y="1356846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2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In Italia e nel Lazio al 31 marzo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914768"/>
              </p:ext>
            </p:extLst>
          </p:nvPr>
        </p:nvGraphicFramePr>
        <p:xfrm>
          <a:off x="107504" y="1267400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4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070" y="491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Percentuali di detenuti in attesa di giudizio in Italia e nel Lazio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217894"/>
            <a:ext cx="6411167" cy="501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 Mar. 2021 Mar. 2025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860133"/>
              </p:ext>
            </p:extLst>
          </p:nvPr>
        </p:nvGraphicFramePr>
        <p:xfrm>
          <a:off x="36217" y="1035015"/>
          <a:ext cx="9069612" cy="575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27584" y="96157"/>
            <a:ext cx="69570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detenuti presenti, posti effettivamente disponibili e tassi di affollamento negli istituti penitenziari in Italia dal 31/12/2020 al 31/03/2025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138303"/>
              </p:ext>
            </p:extLst>
          </p:nvPr>
        </p:nvGraphicFramePr>
        <p:xfrm>
          <a:off x="251520" y="1298392"/>
          <a:ext cx="8452812" cy="494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marzo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</a:t>
            </a:r>
            <a:r>
              <a:rPr lang="it-IT" sz="1050" smtClean="0"/>
              <a:t>istituti sono </a:t>
            </a:r>
            <a:r>
              <a:rPr lang="it-IT" sz="1050" dirty="0" smtClean="0"/>
              <a:t>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959147"/>
            <a:ext cx="6264696" cy="488594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716" y="3010104"/>
            <a:ext cx="1705680" cy="128204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75258" y="2024409"/>
            <a:ext cx="1720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Tasso affollamento per Regione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4005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 31/03/2025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379497"/>
              </p:ext>
            </p:extLst>
          </p:nvPr>
        </p:nvGraphicFramePr>
        <p:xfrm>
          <a:off x="323528" y="505586"/>
          <a:ext cx="8064896" cy="57741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80788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46179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61465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71895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42009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36118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2644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04363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Tipo 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Capienza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Regolamentare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POSTI  </a:t>
                      </a:r>
                      <a:b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effettivamente disponili (*)</a:t>
                      </a: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Detenuti presenti al 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r>
                        <a:rPr lang="it-IT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marzo 2025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 cui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stranieri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4008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onne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223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22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  1.561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22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5.209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       4.573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  6.732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459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2.419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62" y="582572"/>
            <a:ext cx="8807756" cy="536846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marzo 2025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penitenziari in tutta Italia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61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31 marzo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6841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44" y="1268760"/>
            <a:ext cx="892891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marzo 2025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37171"/>
              </p:ext>
            </p:extLst>
          </p:nvPr>
        </p:nvGraphicFramePr>
        <p:xfrm>
          <a:off x="99016" y="1187624"/>
          <a:ext cx="9161078" cy="4509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31 marzo 2025</a:t>
            </a: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59266"/>
              </p:ext>
            </p:extLst>
          </p:nvPr>
        </p:nvGraphicFramePr>
        <p:xfrm>
          <a:off x="107504" y="1412776"/>
          <a:ext cx="7992888" cy="4545718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145894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95045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2280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2280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4513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4294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- CCF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9014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780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- L. CUTUGNO" LE VALLETTE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780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UMBRIA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PERUGIA"NUOVO COMPLESSO PENITENZIARIO CAPANNE"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454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-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4154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9300</TotalTime>
  <Words>626</Words>
  <Application>Microsoft Office PowerPoint</Application>
  <PresentationFormat>Presentazione su schermo (4:3)</PresentationFormat>
  <Paragraphs>220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marzo 2025</vt:lpstr>
      <vt:lpstr>Presentazione standard di PowerPoint</vt:lpstr>
      <vt:lpstr>Presentazione standard di PowerPoint</vt:lpstr>
      <vt:lpstr>Primi venti istituti penitenziari in Italia per tasso di affollamento su posti effettivamente disponibili al 31 marzo 2025</vt:lpstr>
      <vt:lpstr>Detenuti per Genere in Italia e nel Lazio al 31 marzo 2025</vt:lpstr>
      <vt:lpstr>Detenute madri con figli al seguito presenti negli Istituti penitenziari in Italia  al 31 marzo 2025</vt:lpstr>
      <vt:lpstr>Detenuti per Nazionalità In Italia e nel Lazio al 31 marzo 2025 </vt:lpstr>
      <vt:lpstr>Detenuti per posizione giuridica In Italia e nel Lazio al 31 marzo 2025</vt:lpstr>
      <vt:lpstr>Percentuali di detenuti in attesa di giudizio in Italia e nel Lazio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719</cp:revision>
  <dcterms:created xsi:type="dcterms:W3CDTF">2020-06-03T15:49:37Z</dcterms:created>
  <dcterms:modified xsi:type="dcterms:W3CDTF">2025-04-07T08:42:00Z</dcterms:modified>
</cp:coreProperties>
</file>